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44" r:id="rId2"/>
  </p:sldMasterIdLst>
  <p:notesMasterIdLst>
    <p:notesMasterId r:id="rId57"/>
  </p:notesMasterIdLst>
  <p:sldIdLst>
    <p:sldId id="327" r:id="rId3"/>
    <p:sldId id="558" r:id="rId4"/>
    <p:sldId id="579" r:id="rId5"/>
    <p:sldId id="580" r:id="rId6"/>
    <p:sldId id="581" r:id="rId7"/>
    <p:sldId id="582" r:id="rId8"/>
    <p:sldId id="583" r:id="rId9"/>
    <p:sldId id="584" r:id="rId10"/>
    <p:sldId id="585" r:id="rId11"/>
    <p:sldId id="586" r:id="rId12"/>
    <p:sldId id="566" r:id="rId13"/>
    <p:sldId id="587" r:id="rId14"/>
    <p:sldId id="588" r:id="rId15"/>
    <p:sldId id="589" r:id="rId16"/>
    <p:sldId id="567" r:id="rId17"/>
    <p:sldId id="591" r:id="rId18"/>
    <p:sldId id="569" r:id="rId19"/>
    <p:sldId id="570" r:id="rId20"/>
    <p:sldId id="571" r:id="rId21"/>
    <p:sldId id="592" r:id="rId22"/>
    <p:sldId id="438" r:id="rId23"/>
    <p:sldId id="545" r:id="rId24"/>
    <p:sldId id="546" r:id="rId25"/>
    <p:sldId id="577" r:id="rId26"/>
    <p:sldId id="523" r:id="rId27"/>
    <p:sldId id="601" r:id="rId28"/>
    <p:sldId id="354" r:id="rId29"/>
    <p:sldId id="355" r:id="rId30"/>
    <p:sldId id="453" r:id="rId31"/>
    <p:sldId id="543" r:id="rId32"/>
    <p:sldId id="544" r:id="rId33"/>
    <p:sldId id="548" r:id="rId34"/>
    <p:sldId id="593" r:id="rId35"/>
    <p:sldId id="529" r:id="rId36"/>
    <p:sldId id="550" r:id="rId37"/>
    <p:sldId id="553" r:id="rId38"/>
    <p:sldId id="596" r:id="rId39"/>
    <p:sldId id="551" r:id="rId40"/>
    <p:sldId id="552" r:id="rId41"/>
    <p:sldId id="531" r:id="rId42"/>
    <p:sldId id="518" r:id="rId43"/>
    <p:sldId id="557" r:id="rId44"/>
    <p:sldId id="578" r:id="rId45"/>
    <p:sldId id="530" r:id="rId46"/>
    <p:sldId id="595" r:id="rId47"/>
    <p:sldId id="598" r:id="rId48"/>
    <p:sldId id="599" r:id="rId49"/>
    <p:sldId id="559" r:id="rId50"/>
    <p:sldId id="594" r:id="rId51"/>
    <p:sldId id="597" r:id="rId52"/>
    <p:sldId id="556" r:id="rId53"/>
    <p:sldId id="602" r:id="rId54"/>
    <p:sldId id="600" r:id="rId55"/>
    <p:sldId id="326" r:id="rId56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636" autoAdjust="0"/>
  </p:normalViewPr>
  <p:slideViewPr>
    <p:cSldViewPr>
      <p:cViewPr varScale="1">
        <p:scale>
          <a:sx n="68" d="100"/>
          <a:sy n="68" d="100"/>
        </p:scale>
        <p:origin x="165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1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2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4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Sheet2!$B$25</c:f>
              <c:strCache>
                <c:ptCount val="1"/>
                <c:pt idx="0">
                  <c:v>Insured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0277777777777803E-2"/>
                  <c:y val="4.4016112569262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CB-4E14-8F4F-A7F9DC6317F2}"/>
                </c:ext>
              </c:extLst>
            </c:dLbl>
            <c:dLbl>
              <c:idx val="1"/>
              <c:layout>
                <c:manualLayout>
                  <c:x val="-4.4166666666666667E-2"/>
                  <c:y val="4.8645742198891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CB-4E14-8F4F-A7F9DC6317F2}"/>
                </c:ext>
              </c:extLst>
            </c:dLbl>
            <c:dLbl>
              <c:idx val="2"/>
              <c:layout>
                <c:manualLayout>
                  <c:x val="-4.9722222222222223E-2"/>
                  <c:y val="4.8645742198891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CB-4E14-8F4F-A7F9DC6317F2}"/>
                </c:ext>
              </c:extLst>
            </c:dLbl>
            <c:dLbl>
              <c:idx val="3"/>
              <c:layout>
                <c:manualLayout>
                  <c:x val="-6.0833333333333336E-2"/>
                  <c:y val="4.86457421988917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CB-4E14-8F4F-A7F9DC6317F2}"/>
                </c:ext>
              </c:extLst>
            </c:dLbl>
            <c:dLbl>
              <c:idx val="4"/>
              <c:layout>
                <c:manualLayout>
                  <c:x val="-6.3611111111111104E-2"/>
                  <c:y val="3.9386482939632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CB-4E14-8F4F-A7F9DC6317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Sheet2!$C$24:$G$24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Sheet2!$C$25:$G$25</c:f>
              <c:numCache>
                <c:formatCode>General</c:formatCode>
                <c:ptCount val="5"/>
                <c:pt idx="0">
                  <c:v>14663</c:v>
                </c:pt>
                <c:pt idx="1">
                  <c:v>24247</c:v>
                </c:pt>
                <c:pt idx="2">
                  <c:v>24692</c:v>
                </c:pt>
                <c:pt idx="3">
                  <c:v>20320</c:v>
                </c:pt>
                <c:pt idx="4">
                  <c:v>20711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CB-4E14-8F4F-A7F9DC6317F2}"/>
            </c:ext>
          </c:extLst>
        </c:ser>
        <c:ser>
          <c:idx val="1"/>
          <c:order val="1"/>
          <c:tx>
            <c:strRef>
              <c:f>Sheet2!$B$26</c:f>
              <c:strCache>
                <c:ptCount val="1"/>
                <c:pt idx="0">
                  <c:v>Non-Insured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Sheet2!$C$24:$G$24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Sheet2!$C$26:$G$26</c:f>
              <c:numCache>
                <c:formatCode>General</c:formatCode>
                <c:ptCount val="5"/>
                <c:pt idx="0">
                  <c:v>205</c:v>
                </c:pt>
                <c:pt idx="1">
                  <c:v>232</c:v>
                </c:pt>
                <c:pt idx="2">
                  <c:v>234</c:v>
                </c:pt>
                <c:pt idx="3">
                  <c:v>119</c:v>
                </c:pt>
                <c:pt idx="4">
                  <c:v>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6CB-4E14-8F4F-A7F9DC6317F2}"/>
            </c:ext>
          </c:extLst>
        </c:ser>
        <c:ser>
          <c:idx val="2"/>
          <c:order val="2"/>
          <c:tx>
            <c:strRef>
              <c:f>Sheet2!$B$27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475308641975325E-2"/>
                  <c:y val="-4.6887701026278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6CB-4E14-8F4F-A7F9DC6317F2}"/>
                </c:ext>
              </c:extLst>
            </c:dLbl>
            <c:dLbl>
              <c:idx val="1"/>
              <c:layout>
                <c:manualLayout>
                  <c:x val="-4.6635802469135804E-2"/>
                  <c:y val="-4.91351785244378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6CB-4E14-8F4F-A7F9DC6317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Sheet2!$C$24:$G$24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Sheet2!$C$27:$G$27</c:f>
              <c:numCache>
                <c:formatCode>General</c:formatCode>
                <c:ptCount val="5"/>
                <c:pt idx="0">
                  <c:v>14868</c:v>
                </c:pt>
                <c:pt idx="1">
                  <c:v>24479</c:v>
                </c:pt>
                <c:pt idx="2">
                  <c:v>24926</c:v>
                </c:pt>
                <c:pt idx="3">
                  <c:v>20439</c:v>
                </c:pt>
                <c:pt idx="4">
                  <c:v>21192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6CB-4E14-8F4F-A7F9DC6317F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3205184"/>
        <c:axId val="284341208"/>
      </c:lineChart>
      <c:catAx>
        <c:axId val="28320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41208"/>
        <c:crosses val="autoZero"/>
        <c:auto val="1"/>
        <c:lblAlgn val="ctr"/>
        <c:lblOffset val="100"/>
        <c:noMultiLvlLbl val="0"/>
      </c:catAx>
      <c:valAx>
        <c:axId val="2843412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 Attendance</a:t>
                </a:r>
              </a:p>
            </c:rich>
          </c:tx>
          <c:layout>
            <c:manualLayout>
              <c:xMode val="edge"/>
              <c:yMode val="edge"/>
              <c:x val="3.0864197530864196E-3"/>
              <c:y val="0.319753387290174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0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05998870495871"/>
          <c:y val="3.3819474603831896E-2"/>
          <c:w val="0.87477282616746288"/>
          <c:h val="0.545608749100027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Sheet2!$A$42:$A$51</c:f>
              <c:strCache>
                <c:ptCount val="10"/>
                <c:pt idx="0">
                  <c:v>Diarrhoea Diseases</c:v>
                </c:pt>
                <c:pt idx="1">
                  <c:v>Acute Urinary Tract Infection</c:v>
                </c:pt>
                <c:pt idx="2">
                  <c:v>Rheumatism / Other Joint Pains / Arthritis</c:v>
                </c:pt>
                <c:pt idx="3">
                  <c:v>Upper Respiratory Tract Infections</c:v>
                </c:pt>
                <c:pt idx="4">
                  <c:v>Typhoid Fever</c:v>
                </c:pt>
                <c:pt idx="5">
                  <c:v>Anaemia</c:v>
                </c:pt>
                <c:pt idx="6">
                  <c:v>Pneumonia</c:v>
                </c:pt>
                <c:pt idx="7">
                  <c:v>Skin Diseases</c:v>
                </c:pt>
                <c:pt idx="8">
                  <c:v>Septiceamia</c:v>
                </c:pt>
                <c:pt idx="9">
                  <c:v>Malaria Positive</c:v>
                </c:pt>
              </c:strCache>
            </c:strRef>
          </c:cat>
          <c:val>
            <c:numRef>
              <c:f>Sheet2!$B$42:$B$51</c:f>
              <c:numCache>
                <c:formatCode>General</c:formatCode>
                <c:ptCount val="10"/>
                <c:pt idx="0">
                  <c:v>628</c:v>
                </c:pt>
                <c:pt idx="1">
                  <c:v>610</c:v>
                </c:pt>
                <c:pt idx="2">
                  <c:v>524</c:v>
                </c:pt>
                <c:pt idx="3">
                  <c:v>454</c:v>
                </c:pt>
                <c:pt idx="4">
                  <c:v>415</c:v>
                </c:pt>
                <c:pt idx="5">
                  <c:v>396</c:v>
                </c:pt>
                <c:pt idx="6">
                  <c:v>357</c:v>
                </c:pt>
                <c:pt idx="7">
                  <c:v>344</c:v>
                </c:pt>
                <c:pt idx="8">
                  <c:v>285</c:v>
                </c:pt>
                <c:pt idx="9">
                  <c:v>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4D-4EF1-A48B-04B057FFA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474360"/>
        <c:axId val="284474744"/>
      </c:barChart>
      <c:catAx>
        <c:axId val="28447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74744"/>
        <c:crosses val="autoZero"/>
        <c:auto val="1"/>
        <c:lblAlgn val="ctr"/>
        <c:lblOffset val="100"/>
        <c:noMultiLvlLbl val="0"/>
      </c:catAx>
      <c:valAx>
        <c:axId val="2844747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Cases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74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7790703688415"/>
          <c:y val="3.4584463019251374E-2"/>
          <c:w val="0.87370087858786483"/>
          <c:h val="0.81032522802329576"/>
        </c:manualLayout>
      </c:layout>
      <c:lineChart>
        <c:grouping val="standard"/>
        <c:varyColors val="0"/>
        <c:ser>
          <c:idx val="0"/>
          <c:order val="0"/>
          <c:tx>
            <c:strRef>
              <c:f>Sheet1!$A$14</c:f>
              <c:strCache>
                <c:ptCount val="1"/>
                <c:pt idx="0">
                  <c:v>Major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Sheet1!$B$13:$F$13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Sheet1!$B$14:$F$14</c:f>
              <c:numCache>
                <c:formatCode>General</c:formatCode>
                <c:ptCount val="5"/>
                <c:pt idx="0">
                  <c:v>297</c:v>
                </c:pt>
                <c:pt idx="1">
                  <c:v>255</c:v>
                </c:pt>
                <c:pt idx="2">
                  <c:v>279</c:v>
                </c:pt>
                <c:pt idx="3">
                  <c:v>183</c:v>
                </c:pt>
                <c:pt idx="4">
                  <c:v>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DA-4E21-9F14-EF1155C100FA}"/>
            </c:ext>
          </c:extLst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Minor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Sheet1!$B$13:$F$13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Sheet1!$B$15:$F$15</c:f>
              <c:numCache>
                <c:formatCode>General</c:formatCode>
                <c:ptCount val="5"/>
                <c:pt idx="0">
                  <c:v>344</c:v>
                </c:pt>
                <c:pt idx="1">
                  <c:v>404</c:v>
                </c:pt>
                <c:pt idx="2">
                  <c:v>394</c:v>
                </c:pt>
                <c:pt idx="3">
                  <c:v>305</c:v>
                </c:pt>
                <c:pt idx="4">
                  <c:v>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DA-4E21-9F14-EF1155C100FA}"/>
            </c:ext>
          </c:extLst>
        </c:ser>
        <c:ser>
          <c:idx val="2"/>
          <c:order val="2"/>
          <c:tx>
            <c:strRef>
              <c:f>Sheet1!$A$16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Sheet1!$B$13:$F$13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Sheet1!$B$16:$F$16</c:f>
              <c:numCache>
                <c:formatCode>General</c:formatCode>
                <c:ptCount val="5"/>
                <c:pt idx="0">
                  <c:v>641</c:v>
                </c:pt>
                <c:pt idx="1">
                  <c:v>659</c:v>
                </c:pt>
                <c:pt idx="2">
                  <c:v>673</c:v>
                </c:pt>
                <c:pt idx="3">
                  <c:v>488</c:v>
                </c:pt>
                <c:pt idx="4">
                  <c:v>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DA-4E21-9F14-EF1155C100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5139024"/>
        <c:axId val="285139416"/>
      </c:lineChart>
      <c:catAx>
        <c:axId val="28513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9416"/>
        <c:crosses val="autoZero"/>
        <c:auto val="1"/>
        <c:lblAlgn val="ctr"/>
        <c:lblOffset val="100"/>
        <c:noMultiLvlLbl val="0"/>
      </c:catAx>
      <c:valAx>
        <c:axId val="2851394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Cases</a:t>
                </a:r>
              </a:p>
            </c:rich>
          </c:tx>
          <c:layout>
            <c:manualLayout>
              <c:xMode val="edge"/>
              <c:yMode val="edge"/>
              <c:x val="1.6421214375250962E-2"/>
              <c:y val="0.349904760600119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17207238411419"/>
          <c:y val="3.6168049229097998E-2"/>
          <c:w val="0.84852488378975643"/>
          <c:h val="0.798433275932303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Sheet2!$A$82</c:f>
              <c:strCache>
                <c:ptCount val="1"/>
                <c:pt idx="0">
                  <c:v>Referred-In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64-4DC2-A9E7-676B1415A2E0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64-4DC2-A9E7-676B1415A2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Sheet2!$B$81:$C$81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Sheet2!$B$82:$C$82</c:f>
              <c:numCache>
                <c:formatCode>General</c:formatCode>
                <c:ptCount val="2"/>
                <c:pt idx="0">
                  <c:v>467</c:v>
                </c:pt>
                <c:pt idx="1">
                  <c:v>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64-4DC2-A9E7-676B1415A2E0}"/>
            </c:ext>
          </c:extLst>
        </c:ser>
        <c:ser>
          <c:idx val="1"/>
          <c:order val="1"/>
          <c:tx>
            <c:strRef>
              <c:f>Sheet2!$A$83</c:f>
              <c:strCache>
                <c:ptCount val="1"/>
                <c:pt idx="0">
                  <c:v>Referred-Out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Sheet2!$B$81:$C$81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Sheet2!$B$83:$C$83</c:f>
              <c:numCache>
                <c:formatCode>General</c:formatCode>
                <c:ptCount val="2"/>
                <c:pt idx="0">
                  <c:v>56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64-4DC2-A9E7-676B1415A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555168"/>
        <c:axId val="284557872"/>
      </c:barChart>
      <c:catAx>
        <c:axId val="28455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57872"/>
        <c:crosses val="autoZero"/>
        <c:auto val="1"/>
        <c:lblAlgn val="ctr"/>
        <c:lblOffset val="100"/>
        <c:noMultiLvlLbl val="0"/>
      </c:catAx>
      <c:valAx>
        <c:axId val="2845578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Referred</a:t>
                </a:r>
              </a:p>
            </c:rich>
          </c:tx>
          <c:layout>
            <c:manualLayout>
              <c:xMode val="edge"/>
              <c:yMode val="edge"/>
              <c:x val="2.0749328505982996E-2"/>
              <c:y val="0.334443935241763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5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23580622189517"/>
          <c:y val="2.876022434210215E-2"/>
          <c:w val="0.83586204447228996"/>
          <c:h val="0.81026057164819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Sheet2!$B$86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Sheet2!$A$87:$A$90</c:f>
              <c:strCache>
                <c:ptCount val="4"/>
                <c:pt idx="0">
                  <c:v>Eye</c:v>
                </c:pt>
                <c:pt idx="1">
                  <c:v>Dental</c:v>
                </c:pt>
                <c:pt idx="2">
                  <c:v>Physiotherapy</c:v>
                </c:pt>
                <c:pt idx="3">
                  <c:v>Mental Health</c:v>
                </c:pt>
              </c:strCache>
            </c:strRef>
          </c:cat>
          <c:val>
            <c:numRef>
              <c:f>Sheet2!$B$87:$B$90</c:f>
              <c:numCache>
                <c:formatCode>General</c:formatCode>
                <c:ptCount val="4"/>
                <c:pt idx="0" formatCode="#,##0">
                  <c:v>1837</c:v>
                </c:pt>
                <c:pt idx="1">
                  <c:v>714</c:v>
                </c:pt>
                <c:pt idx="2">
                  <c:v>128</c:v>
                </c:pt>
                <c:pt idx="3">
                  <c:v>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A-42F5-975E-2379F0E6344E}"/>
            </c:ext>
          </c:extLst>
        </c:ser>
        <c:ser>
          <c:idx val="1"/>
          <c:order val="1"/>
          <c:tx>
            <c:strRef>
              <c:f>Sheet2!$C$86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Sheet2!$A$87:$A$90</c:f>
              <c:strCache>
                <c:ptCount val="4"/>
                <c:pt idx="0">
                  <c:v>Eye</c:v>
                </c:pt>
                <c:pt idx="1">
                  <c:v>Dental</c:v>
                </c:pt>
                <c:pt idx="2">
                  <c:v>Physiotherapy</c:v>
                </c:pt>
                <c:pt idx="3">
                  <c:v>Mental Health</c:v>
                </c:pt>
              </c:strCache>
            </c:strRef>
          </c:cat>
          <c:val>
            <c:numRef>
              <c:f>Sheet2!$C$87:$C$90</c:f>
              <c:numCache>
                <c:formatCode>General</c:formatCode>
                <c:ptCount val="4"/>
                <c:pt idx="0" formatCode="#,##0">
                  <c:v>2476</c:v>
                </c:pt>
                <c:pt idx="1">
                  <c:v>470</c:v>
                </c:pt>
                <c:pt idx="2">
                  <c:v>136</c:v>
                </c:pt>
                <c:pt idx="3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EA-42F5-975E-2379F0E6344E}"/>
            </c:ext>
          </c:extLst>
        </c:ser>
        <c:ser>
          <c:idx val="2"/>
          <c:order val="2"/>
          <c:tx>
            <c:strRef>
              <c:f>Sheet2!$D$86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Sheet2!$A$87:$A$90</c:f>
              <c:strCache>
                <c:ptCount val="4"/>
                <c:pt idx="0">
                  <c:v>Eye</c:v>
                </c:pt>
                <c:pt idx="1">
                  <c:v>Dental</c:v>
                </c:pt>
                <c:pt idx="2">
                  <c:v>Physiotherapy</c:v>
                </c:pt>
                <c:pt idx="3">
                  <c:v>Mental Health</c:v>
                </c:pt>
              </c:strCache>
            </c:strRef>
          </c:cat>
          <c:val>
            <c:numRef>
              <c:f>Sheet2!$D$87:$D$90</c:f>
              <c:numCache>
                <c:formatCode>General</c:formatCode>
                <c:ptCount val="4"/>
                <c:pt idx="0">
                  <c:v>2022</c:v>
                </c:pt>
                <c:pt idx="1">
                  <c:v>594</c:v>
                </c:pt>
                <c:pt idx="2">
                  <c:v>275</c:v>
                </c:pt>
                <c:pt idx="3">
                  <c:v>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EA-42F5-975E-2379F0E634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4079072"/>
        <c:axId val="284060608"/>
      </c:barChart>
      <c:catAx>
        <c:axId val="28407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60608"/>
        <c:crosses val="autoZero"/>
        <c:auto val="1"/>
        <c:lblAlgn val="ctr"/>
        <c:lblOffset val="100"/>
        <c:noMultiLvlLbl val="0"/>
      </c:catAx>
      <c:valAx>
        <c:axId val="2840606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Attendance</a:t>
                </a:r>
              </a:p>
            </c:rich>
          </c:tx>
          <c:layout>
            <c:manualLayout>
              <c:xMode val="edge"/>
              <c:yMode val="edge"/>
              <c:x val="1.0770547352662091E-2"/>
              <c:y val="0.313937303534419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7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Sheet1!$A$62</c:f>
              <c:strCache>
                <c:ptCount val="1"/>
                <c:pt idx="0">
                  <c:v>Ultrasound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Sheet1!$B$61:$F$61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Sheet1!$B$62:$F$62</c:f>
              <c:numCache>
                <c:formatCode>General</c:formatCode>
                <c:ptCount val="5"/>
                <c:pt idx="0">
                  <c:v>2831</c:v>
                </c:pt>
                <c:pt idx="1">
                  <c:v>3211</c:v>
                </c:pt>
                <c:pt idx="2">
                  <c:v>3517</c:v>
                </c:pt>
                <c:pt idx="3">
                  <c:v>3506</c:v>
                </c:pt>
                <c:pt idx="4">
                  <c:v>3549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70-434C-B6A1-DE23923C0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318848"/>
        <c:axId val="128443520"/>
      </c:lineChart>
      <c:catAx>
        <c:axId val="12831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rgbClr val="454545">
              <a:lumMod val="20000"/>
              <a:lumOff val="80000"/>
            </a:srgb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443520"/>
        <c:crosses val="autoZero"/>
        <c:auto val="1"/>
        <c:lblAlgn val="ctr"/>
        <c:lblOffset val="100"/>
        <c:noMultiLvlLbl val="0"/>
      </c:catAx>
      <c:valAx>
        <c:axId val="12844352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Clients</a:t>
                </a:r>
              </a:p>
            </c:rich>
          </c:tx>
          <c:layout>
            <c:manualLayout>
              <c:xMode val="edge"/>
              <c:yMode val="edge"/>
              <c:x val="6.7901234567901243E-3"/>
              <c:y val="0.36281008041824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1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529047698403881"/>
          <c:y val="5.0925925925925923E-2"/>
          <c:w val="0.84415389030848431"/>
          <c:h val="0.77655741954597624"/>
        </c:manualLayout>
      </c:layout>
      <c:lineChart>
        <c:grouping val="standard"/>
        <c:varyColors val="0"/>
        <c:ser>
          <c:idx val="0"/>
          <c:order val="0"/>
          <c:tx>
            <c:strRef>
              <c:f>Sheet1!$A$44</c:f>
              <c:strCache>
                <c:ptCount val="1"/>
                <c:pt idx="0">
                  <c:v>ANC Registrants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Sheet1!$B$44:$F$44</c:f>
              <c:numCache>
                <c:formatCode>General</c:formatCode>
                <c:ptCount val="5"/>
                <c:pt idx="0">
                  <c:v>290</c:v>
                </c:pt>
                <c:pt idx="1">
                  <c:v>318</c:v>
                </c:pt>
                <c:pt idx="2">
                  <c:v>292</c:v>
                </c:pt>
                <c:pt idx="3">
                  <c:v>266</c:v>
                </c:pt>
                <c:pt idx="4">
                  <c:v>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88-413A-AB36-007F57A92DAE}"/>
            </c:ext>
          </c:extLst>
        </c:ser>
        <c:ser>
          <c:idx val="1"/>
          <c:order val="1"/>
          <c:tx>
            <c:strRef>
              <c:f>Sheet1!$A$45</c:f>
              <c:strCache>
                <c:ptCount val="1"/>
                <c:pt idx="0">
                  <c:v>1st Trimester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Sheet1!$B$45:$F$45</c:f>
              <c:numCache>
                <c:formatCode>General</c:formatCode>
                <c:ptCount val="5"/>
                <c:pt idx="0">
                  <c:v>129</c:v>
                </c:pt>
                <c:pt idx="1">
                  <c:v>218</c:v>
                </c:pt>
                <c:pt idx="2">
                  <c:v>175</c:v>
                </c:pt>
                <c:pt idx="3">
                  <c:v>166</c:v>
                </c:pt>
                <c:pt idx="4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88-413A-AB36-007F57A92DAE}"/>
            </c:ext>
          </c:extLst>
        </c:ser>
        <c:ser>
          <c:idx val="2"/>
          <c:order val="2"/>
          <c:tx>
            <c:strRef>
              <c:f>Sheet1!$A$46</c:f>
              <c:strCache>
                <c:ptCount val="1"/>
                <c:pt idx="0">
                  <c:v>2nd Trimester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FF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Sheet1!$B$46:$F$46</c:f>
              <c:numCache>
                <c:formatCode>General</c:formatCode>
                <c:ptCount val="5"/>
                <c:pt idx="0">
                  <c:v>147</c:v>
                </c:pt>
                <c:pt idx="1">
                  <c:v>96</c:v>
                </c:pt>
                <c:pt idx="2">
                  <c:v>111</c:v>
                </c:pt>
                <c:pt idx="3">
                  <c:v>90</c:v>
                </c:pt>
                <c:pt idx="4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88-413A-AB36-007F57A92DAE}"/>
            </c:ext>
          </c:extLst>
        </c:ser>
        <c:ser>
          <c:idx val="3"/>
          <c:order val="3"/>
          <c:tx>
            <c:strRef>
              <c:f>Sheet1!$A$47</c:f>
              <c:strCache>
                <c:ptCount val="1"/>
                <c:pt idx="0">
                  <c:v>3rd Trimester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Sheet1!$B$43:$F$43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Sheet1!$B$47:$F$47</c:f>
              <c:numCache>
                <c:formatCode>General</c:formatCode>
                <c:ptCount val="5"/>
                <c:pt idx="0">
                  <c:v>14</c:v>
                </c:pt>
                <c:pt idx="1">
                  <c:v>4</c:v>
                </c:pt>
                <c:pt idx="2">
                  <c:v>6</c:v>
                </c:pt>
                <c:pt idx="3">
                  <c:v>10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88-413A-AB36-007F57A92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8491272"/>
        <c:axId val="328491664"/>
      </c:lineChart>
      <c:catAx>
        <c:axId val="32849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91664"/>
        <c:crosses val="autoZero"/>
        <c:auto val="1"/>
        <c:lblAlgn val="ctr"/>
        <c:lblOffset val="100"/>
        <c:noMultiLvlLbl val="0"/>
      </c:catAx>
      <c:valAx>
        <c:axId val="3284916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Preg. Women</a:t>
                </a:r>
              </a:p>
            </c:rich>
          </c:tx>
          <c:layout>
            <c:manualLayout>
              <c:xMode val="edge"/>
              <c:yMode val="edge"/>
              <c:x val="1.0626018405362368E-2"/>
              <c:y val="0.30467614709476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HB OF PREGNANT WOMEN CHECKED AT REGISTRATION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76058215753804"/>
          <c:y val="0.24161311975392316"/>
          <c:w val="0.67638909686363358"/>
          <c:h val="0.619913912204785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Sheet1!$A$50</c:f>
              <c:strCache>
                <c:ptCount val="1"/>
                <c:pt idx="0">
                  <c:v>HB Checked at Reg.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Sheet1!$B$49:$F$49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Sheet1!$B$50:$F$50</c:f>
              <c:numCache>
                <c:formatCode>General</c:formatCode>
                <c:ptCount val="5"/>
                <c:pt idx="0">
                  <c:v>285</c:v>
                </c:pt>
                <c:pt idx="1">
                  <c:v>318</c:v>
                </c:pt>
                <c:pt idx="2">
                  <c:v>292</c:v>
                </c:pt>
                <c:pt idx="3">
                  <c:v>266</c:v>
                </c:pt>
                <c:pt idx="4">
                  <c:v>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EE-4B72-8C38-FAC788E6BBC6}"/>
            </c:ext>
          </c:extLst>
        </c:ser>
        <c:ser>
          <c:idx val="1"/>
          <c:order val="1"/>
          <c:tx>
            <c:strRef>
              <c:f>Sheet1!$A$51</c:f>
              <c:strCache>
                <c:ptCount val="1"/>
                <c:pt idx="0">
                  <c:v>HB &lt;11g/dl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Sheet1!$B$49:$F$49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Sheet1!$B$51:$F$51</c:f>
              <c:numCache>
                <c:formatCode>General</c:formatCode>
                <c:ptCount val="5"/>
                <c:pt idx="0">
                  <c:v>81</c:v>
                </c:pt>
                <c:pt idx="1">
                  <c:v>95</c:v>
                </c:pt>
                <c:pt idx="2">
                  <c:v>129</c:v>
                </c:pt>
                <c:pt idx="3">
                  <c:v>108</c:v>
                </c:pt>
                <c:pt idx="4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EE-4B72-8C38-FAC788E6BBC6}"/>
            </c:ext>
          </c:extLst>
        </c:ser>
        <c:ser>
          <c:idx val="2"/>
          <c:order val="2"/>
          <c:tx>
            <c:strRef>
              <c:f>Sheet1!$A$52</c:f>
              <c:strCache>
                <c:ptCount val="1"/>
                <c:pt idx="0">
                  <c:v>HB&lt;7g/dl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Sheet1!$B$49:$F$49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Sheet1!$B$52:$F$52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EE-4B72-8C38-FAC788E6B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5066792"/>
        <c:axId val="285066400"/>
      </c:lineChart>
      <c:catAx>
        <c:axId val="28506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66400"/>
        <c:crosses val="autoZero"/>
        <c:auto val="1"/>
        <c:lblAlgn val="ctr"/>
        <c:lblOffset val="100"/>
        <c:noMultiLvlLbl val="0"/>
      </c:catAx>
      <c:valAx>
        <c:axId val="28506640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No of Clients</a:t>
                </a:r>
              </a:p>
            </c:rich>
          </c:tx>
          <c:layout>
            <c:manualLayout>
              <c:xMode val="edge"/>
              <c:yMode val="edge"/>
              <c:x val="2.6967575659910185E-3"/>
              <c:y val="0.302124945426762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6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HB Checked at 36 Weeks of Pregnancy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210727543682886"/>
          <c:y val="0.1549306249922848"/>
          <c:w val="0.87268847522689053"/>
          <c:h val="0.61571419008489381"/>
        </c:manualLayout>
      </c:layout>
      <c:lineChart>
        <c:grouping val="standard"/>
        <c:varyColors val="0"/>
        <c:ser>
          <c:idx val="0"/>
          <c:order val="0"/>
          <c:tx>
            <c:strRef>
              <c:f>Sheet2!$A$103</c:f>
              <c:strCache>
                <c:ptCount val="1"/>
                <c:pt idx="0">
                  <c:v>HB Checked at 36 WKS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Sheet2!$B$102:$F$102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Sheet2!$B$103:$F$103</c:f>
              <c:numCache>
                <c:formatCode>General</c:formatCode>
                <c:ptCount val="5"/>
                <c:pt idx="0">
                  <c:v>90</c:v>
                </c:pt>
                <c:pt idx="1">
                  <c:v>274</c:v>
                </c:pt>
                <c:pt idx="2">
                  <c:v>219</c:v>
                </c:pt>
                <c:pt idx="3">
                  <c:v>300</c:v>
                </c:pt>
                <c:pt idx="4">
                  <c:v>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9B-41E9-AD48-42566D3EB2D3}"/>
            </c:ext>
          </c:extLst>
        </c:ser>
        <c:ser>
          <c:idx val="1"/>
          <c:order val="1"/>
          <c:tx>
            <c:strRef>
              <c:f>Sheet2!$A$104</c:f>
              <c:strCache>
                <c:ptCount val="1"/>
                <c:pt idx="0">
                  <c:v>HB &lt;11g/dl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Sheet2!$B$102:$F$102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Sheet2!$B$104:$F$104</c:f>
              <c:numCache>
                <c:formatCode>General</c:formatCode>
                <c:ptCount val="5"/>
                <c:pt idx="0">
                  <c:v>38</c:v>
                </c:pt>
                <c:pt idx="1">
                  <c:v>137</c:v>
                </c:pt>
                <c:pt idx="2">
                  <c:v>97</c:v>
                </c:pt>
                <c:pt idx="3">
                  <c:v>154</c:v>
                </c:pt>
                <c:pt idx="4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9B-41E9-AD48-42566D3EB2D3}"/>
            </c:ext>
          </c:extLst>
        </c:ser>
        <c:ser>
          <c:idx val="2"/>
          <c:order val="2"/>
          <c:tx>
            <c:strRef>
              <c:f>Sheet2!$A$105</c:f>
              <c:strCache>
                <c:ptCount val="1"/>
                <c:pt idx="0">
                  <c:v>HB&lt;7g/dl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Sheet2!$B$102:$F$102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Sheet2!$B$105:$F$105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9B-41E9-AD48-42566D3EB2D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5065224"/>
        <c:axId val="285067184"/>
      </c:lineChart>
      <c:catAx>
        <c:axId val="28506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67184"/>
        <c:crosses val="autoZero"/>
        <c:auto val="1"/>
        <c:lblAlgn val="ctr"/>
        <c:lblOffset val="100"/>
        <c:noMultiLvlLbl val="0"/>
      </c:catAx>
      <c:valAx>
        <c:axId val="2850671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No. of Clients</a:t>
                </a:r>
              </a:p>
            </c:rich>
          </c:tx>
          <c:layout>
            <c:manualLayout>
              <c:xMode val="edge"/>
              <c:yMode val="edge"/>
              <c:x val="5.4975931793019156E-3"/>
              <c:y val="0.332490525744053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6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210775478574"/>
          <c:y val="3.150374596059375E-2"/>
          <c:w val="0.8428139527196703"/>
          <c:h val="0.78121170916597027"/>
        </c:manualLayout>
      </c:layout>
      <c:lineChart>
        <c:grouping val="standard"/>
        <c:varyColors val="0"/>
        <c:ser>
          <c:idx val="0"/>
          <c:order val="0"/>
          <c:tx>
            <c:strRef>
              <c:f>Sheet1!$A$35</c:f>
              <c:strCache>
                <c:ptCount val="1"/>
                <c:pt idx="0">
                  <c:v>C/S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Sheet1!$B$34:$F$34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Sheet1!$B$35:$F$35</c:f>
              <c:numCache>
                <c:formatCode>0.0%</c:formatCode>
                <c:ptCount val="5"/>
                <c:pt idx="0">
                  <c:v>0.17</c:v>
                </c:pt>
                <c:pt idx="1">
                  <c:v>0.21</c:v>
                </c:pt>
                <c:pt idx="2">
                  <c:v>0.23</c:v>
                </c:pt>
                <c:pt idx="3">
                  <c:v>0.20100000000000001</c:v>
                </c:pt>
                <c:pt idx="4">
                  <c:v>0.26500000000000001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63-46CC-8CD3-852C0FDA64C1}"/>
            </c:ext>
          </c:extLst>
        </c:ser>
        <c:ser>
          <c:idx val="1"/>
          <c:order val="1"/>
          <c:tx>
            <c:strRef>
              <c:f>Sheet1!$A$36</c:f>
              <c:strCache>
                <c:ptCount val="1"/>
                <c:pt idx="0">
                  <c:v>WHO Standard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63-46CC-8CD3-852C0FDA64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Sheet1!$B$34:$F$34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Sheet1!$B$36:$F$36</c:f>
              <c:numCache>
                <c:formatCode>0%</c:formatCode>
                <c:ptCount val="5"/>
                <c:pt idx="0">
                  <c:v>0.15</c:v>
                </c:pt>
                <c:pt idx="1">
                  <c:v>0.15</c:v>
                </c:pt>
                <c:pt idx="2">
                  <c:v>0.15</c:v>
                </c:pt>
                <c:pt idx="3">
                  <c:v>0.15</c:v>
                </c:pt>
                <c:pt idx="4">
                  <c:v>0.15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63-46CC-8CD3-852C0FDA6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8486568"/>
        <c:axId val="328490488"/>
      </c:lineChart>
      <c:catAx>
        <c:axId val="32848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90488"/>
        <c:crosses val="autoZero"/>
        <c:auto val="1"/>
        <c:lblAlgn val="ctr"/>
        <c:lblOffset val="100"/>
        <c:noMultiLvlLbl val="0"/>
      </c:catAx>
      <c:valAx>
        <c:axId val="328490488"/>
        <c:scaling>
          <c:orientation val="minMax"/>
          <c:min val="0.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 (%)</a:t>
                </a:r>
              </a:p>
            </c:rich>
          </c:tx>
          <c:layout>
            <c:manualLayout>
              <c:xMode val="edge"/>
              <c:yMode val="edge"/>
              <c:x val="1.3888888888888888E-2"/>
              <c:y val="0.329991980169145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8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Trend of HIV Cases Tested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Sheet5!$B$17</c:f>
              <c:strCache>
                <c:ptCount val="1"/>
                <c:pt idx="0">
                  <c:v>Tested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Sheet5!$C$16:$G$16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Sheet5!$C$17:$G$17</c:f>
              <c:numCache>
                <c:formatCode>General</c:formatCode>
                <c:ptCount val="5"/>
                <c:pt idx="0">
                  <c:v>577</c:v>
                </c:pt>
                <c:pt idx="1">
                  <c:v>627</c:v>
                </c:pt>
                <c:pt idx="2">
                  <c:v>690</c:v>
                </c:pt>
                <c:pt idx="3">
                  <c:v>465</c:v>
                </c:pt>
                <c:pt idx="4">
                  <c:v>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7C-40F0-AE34-08DFE413938C}"/>
            </c:ext>
          </c:extLst>
        </c:ser>
        <c:ser>
          <c:idx val="1"/>
          <c:order val="1"/>
          <c:tx>
            <c:strRef>
              <c:f>Sheet5!$B$18</c:f>
              <c:strCache>
                <c:ptCount val="1"/>
                <c:pt idx="0">
                  <c:v>Positive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Sheet5!$C$16:$G$16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Sheet5!$C$18:$G$18</c:f>
              <c:numCache>
                <c:formatCode>General</c:formatCode>
                <c:ptCount val="5"/>
                <c:pt idx="0">
                  <c:v>27</c:v>
                </c:pt>
                <c:pt idx="1">
                  <c:v>26</c:v>
                </c:pt>
                <c:pt idx="2">
                  <c:v>37</c:v>
                </c:pt>
                <c:pt idx="3">
                  <c:v>25</c:v>
                </c:pt>
                <c:pt idx="4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7C-40F0-AE34-08DFE413938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5142160"/>
        <c:axId val="285145688"/>
      </c:lineChart>
      <c:catAx>
        <c:axId val="28514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45688"/>
        <c:crosses val="autoZero"/>
        <c:auto val="1"/>
        <c:lblAlgn val="ctr"/>
        <c:lblOffset val="100"/>
        <c:noMultiLvlLbl val="0"/>
      </c:catAx>
      <c:valAx>
        <c:axId val="2851456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No. Screened</a:t>
                </a:r>
              </a:p>
            </c:rich>
          </c:tx>
          <c:layout>
            <c:manualLayout>
              <c:xMode val="edge"/>
              <c:yMode val="edge"/>
              <c:x val="8.3333333333333332E-3"/>
              <c:y val="0.332654199475065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4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4B8B759D-6903-4274-B187-EFF14DB5B4AC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0D6F2E6-48EF-4B32-B390-2EAE2C750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7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1363-F7B6-4516-ABD5-6CC92C49F63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24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B1363-F7B6-4516-ABD5-6CC92C49F63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1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589F0-5EFF-4037-BA95-17F04130E27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14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695D7-FC81-4326-9234-7FE0131A094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24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3BA09-5E01-4B5C-ADCE-41034D4422F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49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3BA09-5E01-4B5C-ADCE-41034D4422F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98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A9DB2-8DB1-4752-B1FD-3CAC5A8C7B0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21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04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40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F2E6-48EF-4B32-B390-2EAE2C7509E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2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1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3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2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5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0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2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7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2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9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5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13C4BCE-FDBD-4404-A7A6-7D05D89CA0AB}" type="slidenum">
              <a:rPr lang="en-US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93A299">
                  <a:lumMod val="50000"/>
                </a:srgb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962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386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71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905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60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92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87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702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979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C5BD-6CDE-475B-8ADD-E1DD32A20114}" type="datetimeFigureOut">
              <a:rPr lang="en-US" smtClean="0">
                <a:solidFill>
                  <a:srgbClr val="564B3C"/>
                </a:solidFill>
              </a:rPr>
              <a:pPr/>
              <a:t>10/2/2023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C4BCE-FDBD-4404-A7A6-7D05D89CA0AB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9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2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E1324-3D5E-42FE-9D67-5708AE6ED603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505369F-9951-4F3E-BAC7-4CEB0B355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484784"/>
            <a:ext cx="8784976" cy="1584176"/>
          </a:xfrm>
        </p:spPr>
        <p:txBody>
          <a:bodyPr>
            <a:normAutofit/>
          </a:bodyPr>
          <a:lstStyle/>
          <a:p>
            <a:r>
              <a:rPr lang="en-US" sz="6600" dirty="0"/>
              <a:t>SITUATIONAL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5085184"/>
            <a:ext cx="6400800" cy="100811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ST. JOSEPH HOSPITAL, JIRAPA</a:t>
            </a:r>
          </a:p>
          <a:p>
            <a:r>
              <a:rPr lang="en-US" sz="2000" dirty="0"/>
              <a:t>SEPTEMBER 2023</a:t>
            </a:r>
          </a:p>
        </p:txBody>
      </p:sp>
    </p:spTree>
    <p:extLst>
      <p:ext uri="{BB962C8B-B14F-4D97-AF65-F5344CB8AC3E}">
        <p14:creationId xmlns:p14="http://schemas.microsoft.com/office/powerpoint/2010/main" val="206839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1049235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Hospital Health information</a:t>
            </a:r>
            <a:br>
              <a:rPr lang="en-US" sz="3600" dirty="0"/>
            </a:br>
            <a:r>
              <a:rPr lang="en-US" sz="3600" dirty="0"/>
              <a:t>PERIOD UNDER REVIEW:</a:t>
            </a:r>
            <a:br>
              <a:rPr lang="en-US" sz="3600" dirty="0"/>
            </a:br>
            <a:r>
              <a:rPr lang="en-US" sz="3600" dirty="0"/>
              <a:t>(HOSPITAL HALF-YEAR REVIEW)</a:t>
            </a:r>
            <a:br>
              <a:rPr lang="en-US" sz="3600" dirty="0"/>
            </a:br>
            <a:r>
              <a:rPr lang="en-US" sz="3600" dirty="0" err="1"/>
              <a:t>january</a:t>
            </a:r>
            <a:r>
              <a:rPr lang="en-US" sz="3600" dirty="0"/>
              <a:t> 2023 – </a:t>
            </a:r>
            <a:r>
              <a:rPr lang="en-US" sz="3600" dirty="0" err="1"/>
              <a:t>june</a:t>
            </a:r>
            <a:r>
              <a:rPr lang="en-US" sz="3600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3091501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83671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Trend OPD Attendance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85856" y="692696"/>
          <a:ext cx="849694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5048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4096"/>
          </a:xfrm>
        </p:spPr>
        <p:txBody>
          <a:bodyPr>
            <a:normAutofit/>
          </a:bodyPr>
          <a:lstStyle/>
          <a:p>
            <a:pPr algn="ctr"/>
            <a:r>
              <a:rPr lang="en-US" sz="3400" dirty="0"/>
              <a:t>Top 10 OPD Morbidity for 2023 Half Year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43508" y="440080"/>
          <a:ext cx="8856984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750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96908"/>
          </a:xfrm>
          <a:noFill/>
        </p:spPr>
        <p:txBody>
          <a:bodyPr/>
          <a:lstStyle/>
          <a:p>
            <a:pPr algn="ctr"/>
            <a:r>
              <a:rPr lang="en-US" dirty="0"/>
              <a:t>Bed state Utilization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07504" y="756108"/>
          <a:ext cx="8928991" cy="5115542"/>
        </p:xfrm>
        <a:graphic>
          <a:graphicData uri="http://schemas.openxmlformats.org/drawingml/2006/table">
            <a:tbl>
              <a:tblPr/>
              <a:tblGrid>
                <a:gridCol w="3076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994">
                  <a:extLst>
                    <a:ext uri="{9D8B030D-6E8A-4147-A177-3AD203B41FA5}">
                      <a16:colId xmlns:a16="http://schemas.microsoft.com/office/drawing/2014/main" val="577766331"/>
                    </a:ext>
                  </a:extLst>
                </a:gridCol>
                <a:gridCol w="794745">
                  <a:extLst>
                    <a:ext uri="{9D8B030D-6E8A-4147-A177-3AD203B41FA5}">
                      <a16:colId xmlns:a16="http://schemas.microsoft.com/office/drawing/2014/main" val="1493029269"/>
                    </a:ext>
                  </a:extLst>
                </a:gridCol>
                <a:gridCol w="866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6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4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69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4744">
                  <a:extLst>
                    <a:ext uri="{9D8B030D-6E8A-4147-A177-3AD203B41FA5}">
                      <a16:colId xmlns:a16="http://schemas.microsoft.com/office/drawing/2014/main" val="2719522854"/>
                    </a:ext>
                  </a:extLst>
                </a:gridCol>
              </a:tblGrid>
              <a:tr h="556843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Indicator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02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Beds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02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Admissions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7,303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4,861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5,303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4,422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4,731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4,484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4,808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02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Discharges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7,096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4,747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5,054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4,307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4,500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4,396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4,665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02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Death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02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Death Rate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02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Av. Length of Stay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053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Average Daily Occupancy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402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Book Antiqua" pitchFamily="18" charset="0"/>
                        </a:rPr>
                        <a:t>%Occupancy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77.2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49.4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49.8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46.2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42.8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41.6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latin typeface="Book Antiqua" pitchFamily="18" charset="0"/>
                          <a:ea typeface="+mn-ea"/>
                          <a:cs typeface="+mn-cs"/>
                        </a:rPr>
                        <a:t>47.3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61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3633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Surgeries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25860" y="442718"/>
          <a:ext cx="8712968" cy="5603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9365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720080"/>
          </a:xfrm>
        </p:spPr>
        <p:txBody>
          <a:bodyPr/>
          <a:lstStyle/>
          <a:p>
            <a:pPr algn="ctr"/>
            <a:r>
              <a:rPr lang="en-US" sz="4000" dirty="0"/>
              <a:t>Referrals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836712"/>
          <a:ext cx="864096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476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48072"/>
          </a:xfrm>
        </p:spPr>
        <p:txBody>
          <a:bodyPr>
            <a:noAutofit/>
          </a:bodyPr>
          <a:lstStyle/>
          <a:p>
            <a:r>
              <a:rPr lang="en-US" sz="4000" dirty="0"/>
              <a:t>Attendance of Specialist Clinics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7504" y="764704"/>
          <a:ext cx="892899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110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95D00-5C91-4FF8-B850-EEC0D397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332657"/>
            <a:ext cx="6571343" cy="64807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LABORATORY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1196752"/>
          <a:ext cx="8712967" cy="47385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5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88954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 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2019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2020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286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Total Attendance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14,238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375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Total Test Done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57,895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42,236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43,714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46,659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29,904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54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Average Test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3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77809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400" dirty="0"/>
              <a:t>X-ray performance </a:t>
            </a:r>
            <a:endParaRPr lang="en-US" sz="4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57810" y="1052736"/>
          <a:ext cx="8856983" cy="4824535"/>
        </p:xfrm>
        <a:graphic>
          <a:graphicData uri="http://schemas.openxmlformats.org/drawingml/2006/table">
            <a:tbl>
              <a:tblPr/>
              <a:tblGrid>
                <a:gridCol w="3377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5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8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81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Times New Roman"/>
                          <a:cs typeface="Times New Roman"/>
                        </a:rPr>
                        <a:t>Indicator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41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</a:rPr>
                        <a:t>No of X-rays taken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1,049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1,156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1,090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41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</a:rPr>
                        <a:t>No of Children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126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41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</a:rPr>
                        <a:t>No of Adults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852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926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435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612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788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41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Times New Roman"/>
                          <a:cs typeface="Times New Roman"/>
                        </a:rPr>
                        <a:t>Total No. of Patients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039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22114"/>
          </a:xfrm>
        </p:spPr>
        <p:txBody>
          <a:bodyPr>
            <a:noAutofit/>
          </a:bodyPr>
          <a:lstStyle/>
          <a:p>
            <a:pPr algn="ctr"/>
            <a:r>
              <a:rPr lang="en-US" sz="3800" dirty="0"/>
              <a:t>Trend of Ultrasound Utilization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764704"/>
          <a:ext cx="856895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8549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Trend of ANC Registration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764704"/>
          <a:ext cx="864096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9576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276720" y="33152"/>
          <a:ext cx="8496944" cy="306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51520" y="3212976"/>
          <a:ext cx="8352928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8784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572428" cy="92211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800" dirty="0"/>
              <a:t>IPT</a:t>
            </a:r>
            <a:r>
              <a:rPr lang="en-GB" sz="4800" dirty="0">
                <a:solidFill>
                  <a:srgbClr val="FF0000"/>
                </a:solidFill>
              </a:rPr>
              <a:t> </a:t>
            </a:r>
            <a:r>
              <a:rPr lang="en-GB" sz="4800" dirty="0"/>
              <a:t>Administration</a:t>
            </a:r>
            <a:endParaRPr lang="en-US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95536" y="1484784"/>
          <a:ext cx="8215368" cy="423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4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4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48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Indicator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87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ANC Registrants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888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IPT1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IPT2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IPT3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IPT4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IPT5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113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218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4000" dirty="0"/>
              <a:t>Supervised Deliveries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0" y="980728"/>
          <a:ext cx="9144001" cy="4553550"/>
        </p:xfrm>
        <a:graphic>
          <a:graphicData uri="http://schemas.openxmlformats.org/drawingml/2006/table">
            <a:tbl>
              <a:tblPr/>
              <a:tblGrid>
                <a:gridCol w="364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004">
                  <a:extLst>
                    <a:ext uri="{9D8B030D-6E8A-4147-A177-3AD203B41FA5}">
                      <a16:colId xmlns:a16="http://schemas.microsoft.com/office/drawing/2014/main" val="4277586808"/>
                    </a:ext>
                  </a:extLst>
                </a:gridCol>
                <a:gridCol w="788004">
                  <a:extLst>
                    <a:ext uri="{9D8B030D-6E8A-4147-A177-3AD203B41FA5}">
                      <a16:colId xmlns:a16="http://schemas.microsoft.com/office/drawing/2014/main" val="1657683204"/>
                    </a:ext>
                  </a:extLst>
                </a:gridCol>
                <a:gridCol w="788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0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Times New Roman"/>
                          <a:cs typeface="Times New Roman"/>
                        </a:rPr>
                        <a:t>SELECTED INDICATORS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Total Deliveries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Normal Deliveries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581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547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553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657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627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560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Caesarean Section (C/S) Delivery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149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124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170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217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Vacuum Extraction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Total Live Births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842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748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805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904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839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807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No. of Fresh Still Births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No. of Macerated Still Births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Still Births</a:t>
                      </a:r>
                      <a:endParaRPr lang="en-US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4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No. of Still births Audited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423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Trend of C/S Rate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25860" y="662690"/>
          <a:ext cx="8712968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6635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75" y="285728"/>
            <a:ext cx="8879421" cy="939784"/>
          </a:xfrm>
          <a:noFill/>
        </p:spPr>
        <p:txBody>
          <a:bodyPr>
            <a:noAutofit/>
          </a:bodyPr>
          <a:lstStyle/>
          <a:p>
            <a:r>
              <a:rPr lang="en-US" sz="3600" dirty="0"/>
              <a:t>Maternal and Neonatal Mortalities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1052736"/>
          <a:ext cx="9252519" cy="489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52081132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1564479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554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INDICATORS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9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No. of Neonatal Deaths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99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NND Rate/1000LBS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30.3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17.4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8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Maternal Deaths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2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latin typeface="Times New Roman"/>
                          <a:ea typeface="Times New Roman"/>
                          <a:cs typeface="Times New Roman"/>
                        </a:rPr>
                        <a:t>Maternal Deaths Audit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0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MMR/100000LBs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238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706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571343" cy="82428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4000" dirty="0"/>
              <a:t>Abortions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912006"/>
          <a:ext cx="8784976" cy="4845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7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3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3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6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3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496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Type of Abortions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73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Elective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546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Spontaneous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11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Induced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1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1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MVA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979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en-US" dirty="0"/>
              <a:t>Disease Surveillance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225015"/>
              </p:ext>
            </p:extLst>
          </p:nvPr>
        </p:nvGraphicFramePr>
        <p:xfrm>
          <a:off x="204013" y="1124742"/>
          <a:ext cx="8832484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8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3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37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48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37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48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37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599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6786">
                <a:tc rowSpan="2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Condition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86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Suspected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Suspected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Suspected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Confirmed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Suspected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Confirmed</a:t>
                      </a:r>
                    </a:p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COVID 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GB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269556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AFP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Cholera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Measles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Yellow Fever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Meningitis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Rabies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Guinea Worm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829">
                <a:tc>
                  <a:txBody>
                    <a:bodyPr/>
                    <a:lstStyle/>
                    <a:p>
                      <a:r>
                        <a:rPr lang="en-US" sz="1600" dirty="0"/>
                        <a:t>Neonatal Tetanus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r>
                        <a:rPr lang="en-US" sz="1600" dirty="0"/>
                        <a:t>AEFI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500034" y="-1164"/>
            <a:ext cx="8229600" cy="9818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Disease Surveillance</a:t>
            </a:r>
          </a:p>
        </p:txBody>
      </p:sp>
    </p:spTree>
    <p:extLst>
      <p:ext uri="{BB962C8B-B14F-4D97-AF65-F5344CB8AC3E}">
        <p14:creationId xmlns:p14="http://schemas.microsoft.com/office/powerpoint/2010/main" val="1373063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dirty="0"/>
              <a:t>HIV Performance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58666215"/>
              </p:ext>
            </p:extLst>
          </p:nvPr>
        </p:nvGraphicFramePr>
        <p:xfrm>
          <a:off x="68363" y="1608016"/>
          <a:ext cx="4536505" cy="4386726"/>
        </p:xfrm>
        <a:graphic>
          <a:graphicData uri="http://schemas.openxmlformats.org/drawingml/2006/table">
            <a:tbl>
              <a:tblPr/>
              <a:tblGrid>
                <a:gridCol w="783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9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9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768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Indicator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68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HTC</a:t>
                      </a:r>
                    </a:p>
                  </a:txBody>
                  <a:tcPr marL="6102" marR="6102" marT="61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Tested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Positive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68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PMTCT</a:t>
                      </a:r>
                    </a:p>
                  </a:txBody>
                  <a:tcPr marL="6102" marR="6102" marT="61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Tested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Positive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68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102" marR="6102" marT="61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Tested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577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627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548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26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Positive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102" marR="6102" marT="61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26497631"/>
              </p:ext>
            </p:extLst>
          </p:nvPr>
        </p:nvGraphicFramePr>
        <p:xfrm>
          <a:off x="4604868" y="1446819"/>
          <a:ext cx="4316288" cy="470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655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988840"/>
            <a:ext cx="8928992" cy="1049235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UPDATE ON HOSPITAL STATE</a:t>
            </a:r>
            <a:br>
              <a:rPr lang="en-US" sz="3600" dirty="0"/>
            </a:br>
            <a:r>
              <a:rPr lang="en-US" sz="3600" dirty="0"/>
              <a:t>PERIOD UNDER REVIEW:</a:t>
            </a:r>
            <a:br>
              <a:rPr lang="en-US" sz="3600" dirty="0"/>
            </a:br>
            <a:r>
              <a:rPr lang="en-US" sz="3600" dirty="0"/>
              <a:t>JULY 2023 – SEPTEMBER 2023</a:t>
            </a:r>
          </a:p>
        </p:txBody>
      </p:sp>
    </p:spTree>
    <p:extLst>
      <p:ext uri="{BB962C8B-B14F-4D97-AF65-F5344CB8AC3E}">
        <p14:creationId xmlns:p14="http://schemas.microsoft.com/office/powerpoint/2010/main" val="3768798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769"/>
            <a:ext cx="8942070" cy="26176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Major Concerns:  AT MID-YEAR 2023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47500" lnSpcReduction="20000"/>
          </a:bodyPr>
          <a:lstStyle/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00B050"/>
                </a:solidFill>
              </a:rPr>
              <a:t>Decrease hospital mortality rate and improve clinical and public health indicators</a:t>
            </a: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00B050"/>
                </a:solidFill>
              </a:rPr>
              <a:t>Provision of modern medical equipment (IGF, Philanthropists, Project cure)</a:t>
            </a:r>
          </a:p>
          <a:p>
            <a:pPr>
              <a:buClr>
                <a:srgbClr val="B71E42"/>
              </a:buClr>
            </a:pPr>
            <a:r>
              <a:rPr lang="en-US" sz="2900" b="1" dirty="0">
                <a:solidFill>
                  <a:srgbClr val="FFC000"/>
                </a:solidFill>
              </a:rPr>
              <a:t>Inception of operational theatre recovery room</a:t>
            </a: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FFC000"/>
                </a:solidFill>
              </a:rPr>
              <a:t>Rewiring and </a:t>
            </a:r>
            <a:r>
              <a:rPr lang="en-US" sz="2900" b="1" dirty="0" err="1">
                <a:solidFill>
                  <a:srgbClr val="FFC000"/>
                </a:solidFill>
              </a:rPr>
              <a:t>earthing</a:t>
            </a:r>
            <a:r>
              <a:rPr lang="en-US" sz="2900" b="1" dirty="0">
                <a:solidFill>
                  <a:srgbClr val="FFC000"/>
                </a:solidFill>
              </a:rPr>
              <a:t> of electrical system to prevent frequent breakdown of equipment and gadgets</a:t>
            </a:r>
            <a:endParaRPr lang="en-US" sz="2900" b="1" dirty="0">
              <a:solidFill>
                <a:srgbClr val="00B050"/>
              </a:solidFill>
            </a:endParaRP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00B050"/>
                </a:solidFill>
              </a:rPr>
              <a:t>Mental ward and rehabilitation </a:t>
            </a:r>
            <a:r>
              <a:rPr lang="en-US" sz="2900" b="1" dirty="0" err="1">
                <a:solidFill>
                  <a:srgbClr val="00B050"/>
                </a:solidFill>
              </a:rPr>
              <a:t>centre</a:t>
            </a:r>
            <a:r>
              <a:rPr lang="en-US" sz="2900" b="1" dirty="0">
                <a:solidFill>
                  <a:srgbClr val="00B050"/>
                </a:solidFill>
              </a:rPr>
              <a:t> – Implementation</a:t>
            </a:r>
          </a:p>
          <a:p>
            <a:pPr lvl="0"/>
            <a:r>
              <a:rPr lang="en-US" sz="2900" b="1" dirty="0">
                <a:solidFill>
                  <a:srgbClr val="00B050"/>
                </a:solidFill>
              </a:rPr>
              <a:t>Outsourcing of hospital canteen</a:t>
            </a:r>
          </a:p>
          <a:p>
            <a:pPr lvl="0"/>
            <a:r>
              <a:rPr lang="en-US" sz="2900" b="1" dirty="0">
                <a:solidFill>
                  <a:srgbClr val="FFC000"/>
                </a:solidFill>
              </a:rPr>
              <a:t>Grants from LOLA GROUP - Staff accommodation, Solar plant, Vehicles (2), Oxygen plant, Emergency unit, Laundry, Administration block</a:t>
            </a:r>
          </a:p>
          <a:p>
            <a:pPr lvl="0"/>
            <a:r>
              <a:rPr lang="en-US" sz="2900" b="1" dirty="0">
                <a:solidFill>
                  <a:srgbClr val="00B050"/>
                </a:solidFill>
              </a:rPr>
              <a:t>Procurement of </a:t>
            </a:r>
            <a:r>
              <a:rPr lang="en-US" sz="2900" b="1" dirty="0" err="1">
                <a:solidFill>
                  <a:srgbClr val="00B050"/>
                </a:solidFill>
              </a:rPr>
              <a:t>Hb</a:t>
            </a:r>
            <a:r>
              <a:rPr lang="en-US" sz="2900" b="1" dirty="0">
                <a:solidFill>
                  <a:srgbClr val="00B050"/>
                </a:solidFill>
              </a:rPr>
              <a:t> Electrophoresis machines for laboratory</a:t>
            </a:r>
          </a:p>
          <a:p>
            <a:r>
              <a:rPr lang="en-US" sz="2900" b="1" dirty="0">
                <a:solidFill>
                  <a:srgbClr val="FF0000"/>
                </a:solidFill>
              </a:rPr>
              <a:t>Procurement of ECG machine for Emergency ward/OPD</a:t>
            </a: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FFC000"/>
                </a:solidFill>
              </a:rPr>
              <a:t>Renovation of mothers’ hostel</a:t>
            </a:r>
          </a:p>
          <a:p>
            <a:pPr lvl="0">
              <a:buClr>
                <a:srgbClr val="B71E42"/>
              </a:buClr>
            </a:pPr>
            <a:r>
              <a:rPr lang="en-US" sz="2900" b="1" dirty="0">
                <a:solidFill>
                  <a:srgbClr val="00B050"/>
                </a:solidFill>
              </a:rPr>
              <a:t>Expansion of staff medical subsidy policy (Spouses)</a:t>
            </a:r>
          </a:p>
          <a:p>
            <a:pPr lvl="0"/>
            <a:r>
              <a:rPr lang="en-US" sz="2900" b="1" dirty="0">
                <a:solidFill>
                  <a:srgbClr val="FF0000"/>
                </a:solidFill>
              </a:rPr>
              <a:t>Provision of Obstetrics/</a:t>
            </a:r>
            <a:r>
              <a:rPr lang="en-US" sz="2900" b="1" dirty="0" err="1">
                <a:solidFill>
                  <a:srgbClr val="FF0000"/>
                </a:solidFill>
              </a:rPr>
              <a:t>Gynaecology</a:t>
            </a:r>
            <a:r>
              <a:rPr lang="en-US" sz="2900" b="1" dirty="0">
                <a:solidFill>
                  <a:srgbClr val="FF0000"/>
                </a:solidFill>
              </a:rPr>
              <a:t> theatre at maternity ward</a:t>
            </a:r>
          </a:p>
          <a:p>
            <a:pPr lvl="0"/>
            <a:r>
              <a:rPr lang="en-US" sz="2900" b="1" dirty="0">
                <a:solidFill>
                  <a:srgbClr val="FFC000"/>
                </a:solidFill>
              </a:rPr>
              <a:t>Solar lamps for wards</a:t>
            </a:r>
          </a:p>
          <a:p>
            <a:pPr lvl="0"/>
            <a:r>
              <a:rPr lang="en-US" sz="2900" b="1" dirty="0">
                <a:solidFill>
                  <a:srgbClr val="00B050"/>
                </a:solidFill>
              </a:rPr>
              <a:t>Annual staff health screening (217 Staff)</a:t>
            </a:r>
          </a:p>
          <a:p>
            <a:pPr lvl="0"/>
            <a:r>
              <a:rPr lang="en-US" sz="2900" b="1" dirty="0">
                <a:solidFill>
                  <a:srgbClr val="00B050"/>
                </a:solidFill>
              </a:rPr>
              <a:t>Staff in-service training</a:t>
            </a:r>
          </a:p>
          <a:p>
            <a:pPr lvl="0"/>
            <a:r>
              <a:rPr lang="en-US" sz="2900" b="1" dirty="0">
                <a:solidFill>
                  <a:srgbClr val="FF0000"/>
                </a:solidFill>
              </a:rPr>
              <a:t>Solar energy backup system (50,000 – 80,000 </a:t>
            </a:r>
            <a:r>
              <a:rPr lang="en-US" sz="2900" b="1" dirty="0" err="1">
                <a:solidFill>
                  <a:srgbClr val="FF0000"/>
                </a:solidFill>
              </a:rPr>
              <a:t>cedis</a:t>
            </a:r>
            <a:r>
              <a:rPr lang="en-US" sz="2900" b="1" dirty="0">
                <a:solidFill>
                  <a:srgbClr val="FF0000"/>
                </a:solidFill>
              </a:rPr>
              <a:t> per ward)</a:t>
            </a:r>
          </a:p>
          <a:p>
            <a:pPr lvl="0"/>
            <a:r>
              <a:rPr lang="en-US" sz="2900" b="1" dirty="0">
                <a:solidFill>
                  <a:srgbClr val="00B050"/>
                </a:solidFill>
              </a:rPr>
              <a:t>Barcoded patient ID cards</a:t>
            </a:r>
          </a:p>
          <a:p>
            <a:pPr lvl="0"/>
            <a:r>
              <a:rPr lang="en-US" sz="2900" b="1" dirty="0">
                <a:solidFill>
                  <a:srgbClr val="FFC000"/>
                </a:solidFill>
              </a:rPr>
              <a:t>Inception of OPD special clinic days</a:t>
            </a:r>
          </a:p>
          <a:p>
            <a:pPr lvl="0"/>
            <a:r>
              <a:rPr lang="en-US" sz="2900" b="1" dirty="0">
                <a:solidFill>
                  <a:srgbClr val="FFC000"/>
                </a:solidFill>
              </a:rPr>
              <a:t>End of year staff awards</a:t>
            </a:r>
            <a:endParaRPr lang="en-US" sz="2900" dirty="0">
              <a:solidFill>
                <a:srgbClr val="FFC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211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43880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Major Activities Carried Out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332656"/>
            <a:ext cx="9252520" cy="6525344"/>
          </a:xfrm>
        </p:spPr>
        <p:txBody>
          <a:bodyPr>
            <a:normAutofit/>
          </a:bodyPr>
          <a:lstStyle/>
          <a:p>
            <a:r>
              <a:rPr lang="en-US" sz="1800" b="1" dirty="0"/>
              <a:t>Weekly clinical meetings, NND audits and monthly mortality conferences</a:t>
            </a:r>
          </a:p>
          <a:p>
            <a:r>
              <a:rPr lang="en-US" sz="1800" b="1" dirty="0"/>
              <a:t>Health education ongoing twice weekly on Radio </a:t>
            </a:r>
            <a:r>
              <a:rPr lang="en-US" sz="1800" b="1" dirty="0" err="1"/>
              <a:t>Gangaa</a:t>
            </a:r>
            <a:endParaRPr lang="en-US" sz="1800" b="1" dirty="0"/>
          </a:p>
          <a:p>
            <a:r>
              <a:rPr lang="en-US" sz="1800" b="1" dirty="0">
                <a:solidFill>
                  <a:prstClr val="black"/>
                </a:solidFill>
              </a:rPr>
              <a:t>Second quarter staff durbar</a:t>
            </a:r>
          </a:p>
          <a:p>
            <a:pPr lvl="0">
              <a:buClr>
                <a:srgbClr val="B71E42"/>
              </a:buClr>
            </a:pPr>
            <a:r>
              <a:rPr lang="en-US" sz="1800" b="1" dirty="0">
                <a:solidFill>
                  <a:prstClr val="black"/>
                </a:solidFill>
              </a:rPr>
              <a:t>Acquisition of new medical equipment</a:t>
            </a:r>
          </a:p>
          <a:p>
            <a:r>
              <a:rPr lang="en-US" sz="1800" b="1" dirty="0"/>
              <a:t>Third quarter voluntary blood donation exercise</a:t>
            </a:r>
          </a:p>
          <a:p>
            <a:r>
              <a:rPr lang="en-US" sz="1800" b="1" dirty="0"/>
              <a:t>Staff identification – nametags (79 new)</a:t>
            </a:r>
          </a:p>
          <a:p>
            <a:r>
              <a:rPr lang="en-US" sz="1800" b="1" dirty="0"/>
              <a:t>Mental ward and rehab implementation (OPD and IPD)</a:t>
            </a:r>
          </a:p>
          <a:p>
            <a:r>
              <a:rPr lang="en-US" sz="1800" b="1" dirty="0"/>
              <a:t>NITA wireless internet connection</a:t>
            </a:r>
          </a:p>
          <a:p>
            <a:r>
              <a:rPr lang="en-US" sz="1800" b="1" dirty="0"/>
              <a:t>Peer visit to St. Theresa Hospital, </a:t>
            </a:r>
            <a:r>
              <a:rPr lang="en-US" sz="1800" b="1" dirty="0" err="1"/>
              <a:t>Nandom</a:t>
            </a:r>
            <a:endParaRPr lang="en-US" sz="1800" b="1" dirty="0"/>
          </a:p>
          <a:p>
            <a:r>
              <a:rPr lang="en-US" sz="1800" b="1" dirty="0"/>
              <a:t>Annual leadership workshop (maiden)</a:t>
            </a:r>
          </a:p>
          <a:p>
            <a:r>
              <a:rPr lang="en-US" sz="1800" b="1" dirty="0"/>
              <a:t>Specialty units community outreach – School health screening</a:t>
            </a:r>
          </a:p>
          <a:p>
            <a:r>
              <a:rPr lang="en-US" sz="1800" b="1" dirty="0"/>
              <a:t>Half-year performance review</a:t>
            </a:r>
          </a:p>
          <a:p>
            <a:r>
              <a:rPr lang="en-US" sz="1800" b="1" dirty="0"/>
              <a:t>Annual staff health screening</a:t>
            </a:r>
          </a:p>
          <a:p>
            <a:endParaRPr lang="en-US" sz="1800" b="1" dirty="0"/>
          </a:p>
          <a:p>
            <a:pPr marL="0" indent="0">
              <a:buNone/>
            </a:pPr>
            <a:endParaRPr lang="en-US" sz="1700" dirty="0"/>
          </a:p>
          <a:p>
            <a:endParaRPr lang="en-US" sz="17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701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3477"/>
            <a:ext cx="8229600" cy="5374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HUMAN RESOURCE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459769"/>
              </p:ext>
            </p:extLst>
          </p:nvPr>
        </p:nvGraphicFramePr>
        <p:xfrm>
          <a:off x="0" y="462965"/>
          <a:ext cx="9168901" cy="673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4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264694899"/>
                    </a:ext>
                  </a:extLst>
                </a:gridCol>
                <a:gridCol w="1344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en-US" sz="24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CHAG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CASUALS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18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Medical</a:t>
                      </a:r>
                      <a:r>
                        <a:rPr lang="en-US" sz="2400" baseline="0" dirty="0">
                          <a:latin typeface="Batang" pitchFamily="18" charset="-127"/>
                          <a:ea typeface="Batang" pitchFamily="18" charset="-127"/>
                        </a:rPr>
                        <a:t> Officers</a:t>
                      </a:r>
                      <a:endParaRPr lang="en-US" sz="2400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Physician Assistants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Community</a:t>
                      </a:r>
                      <a:r>
                        <a:rPr lang="en-GB" sz="2400" kern="1200" baseline="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Nurses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24135"/>
                  </a:ext>
                </a:extLst>
              </a:tr>
              <a:tr h="38174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Registered General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0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Midwives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tang" pitchFamily="18" charset="-127"/>
                          <a:ea typeface="Batang" pitchFamily="18" charset="-127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44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tang" pitchFamily="18" charset="-127"/>
                          <a:ea typeface="Batang" pitchFamily="18" charset="-127"/>
                        </a:rPr>
                        <a:t>Enrolled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296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Allied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52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Admin</a:t>
                      </a:r>
                      <a:r>
                        <a:rPr lang="en-US" sz="2400" kern="1200" baseline="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&amp; Support staff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37526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Pharmacy</a:t>
                      </a:r>
                      <a:r>
                        <a:rPr lang="en-US" sz="2400" kern="1200" baseline="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– Pharmacist Technicians, MCAs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848">
                <a:tc>
                  <a:txBody>
                    <a:bodyPr/>
                    <a:lstStyle/>
                    <a:p>
                      <a:r>
                        <a:rPr lang="en-US" sz="2400" kern="1200" baseline="0" dirty="0">
                          <a:solidFill>
                            <a:schemeClr val="dk1"/>
                          </a:solidFill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Other Staff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Batang" pitchFamily="18" charset="-127"/>
                          <a:ea typeface="Batang" pitchFamily="18" charset="-127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40583"/>
                  </a:ext>
                </a:extLst>
              </a:tr>
              <a:tr h="349696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tang" pitchFamily="18" charset="-127"/>
                          <a:ea typeface="Batang" pitchFamily="18" charset="-127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tang" pitchFamily="18" charset="-127"/>
                          <a:ea typeface="Batang" pitchFamily="18" charset="-127"/>
                        </a:rPr>
                        <a:t>432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b="1" baseline="0" dirty="0">
                          <a:latin typeface="Batang" pitchFamily="18" charset="-127"/>
                          <a:ea typeface="Batang" pitchFamily="18" charset="-127"/>
                        </a:rPr>
                        <a:t>STUDY LEAVE – 60 (CHAG-39, GHS-21); NSP – 53 </a:t>
                      </a:r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1" dirty="0">
                        <a:latin typeface="Batang" pitchFamily="18" charset="-127"/>
                        <a:ea typeface="Batang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63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040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35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/>
              <a:t>MATRON 360 </a:t>
            </a:r>
            <a:r>
              <a:rPr lang="en-US"/>
              <a:t>REPORT 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635907"/>
              </p:ext>
            </p:extLst>
          </p:nvPr>
        </p:nvGraphicFramePr>
        <p:xfrm>
          <a:off x="6006" y="764704"/>
          <a:ext cx="9137994" cy="5544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7642">
                  <a:extLst>
                    <a:ext uri="{9D8B030D-6E8A-4147-A177-3AD203B41FA5}">
                      <a16:colId xmlns:a16="http://schemas.microsoft.com/office/drawing/2014/main" val="108243437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5262423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33360088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01234352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971639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11564445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3853928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333336077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val="369480823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WARDS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MARKS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POSITION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MARKS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POSITION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DEPARTMENT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MARKS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POSITION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94385869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SURGICAL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70.3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THEATRE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51.3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2ND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ADMINISTRATION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35.3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122968088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FEMALE MED.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83.3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2ND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DENTAL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38.7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RECORDS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42.0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33617047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MALE MED.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77.3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EYE/ENT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39.7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PHARMACY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39.7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361422658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GENERAL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75.0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ANC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51.7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1ST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SECURITY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246961538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CHILDREN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72.3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MENTAL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8TH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LABORATORY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2ND</a:t>
                      </a: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52629906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MATERNITY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78.3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3RD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PHU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49.0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3RD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X-RAY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6TH</a:t>
                      </a: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35482774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NICU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88.6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1ST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VCT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48.0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4TH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OPD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46.3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1ST</a:t>
                      </a: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10292179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EMERGENCY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76.6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PHYSIO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44.7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STORES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91066974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KITCHEN 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MORTUARY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42.3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3RD</a:t>
                      </a: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2932277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LAUNDRY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9TH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MAINTENANCE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</a:t>
                      </a:r>
                    </a:p>
                  </a:txBody>
                  <a:tcPr marL="8572" marR="8572" marT="857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9TH</a:t>
                      </a:r>
                    </a:p>
                  </a:txBody>
                  <a:tcPr marL="8572" marR="8572" marT="8572" marB="0" anchor="b"/>
                </a:tc>
                <a:extLst>
                  <a:ext uri="{0D108BD9-81ED-4DB2-BD59-A6C34878D82A}">
                    <a16:rowId xmlns:a16="http://schemas.microsoft.com/office/drawing/2014/main" val="954188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079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91262"/>
            <a:ext cx="8856984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STAFF MEDICAL SUBSIDY POLICY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" b="7603"/>
          <a:stretch>
            <a:fillRect/>
          </a:stretch>
        </p:blipFill>
        <p:spPr>
          <a:xfrm>
            <a:off x="323528" y="0"/>
            <a:ext cx="8388349" cy="6291262"/>
          </a:xfrm>
        </p:spPr>
      </p:pic>
    </p:spTree>
    <p:extLst>
      <p:ext uri="{BB962C8B-B14F-4D97-AF65-F5344CB8AC3E}">
        <p14:creationId xmlns:p14="http://schemas.microsoft.com/office/powerpoint/2010/main" val="592657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CHALLENGES 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4" y="750714"/>
            <a:ext cx="9144000" cy="525172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Financial challenges</a:t>
            </a:r>
          </a:p>
          <a:p>
            <a:pPr lvl="1"/>
            <a:r>
              <a:rPr lang="en-US" dirty="0"/>
              <a:t>Delay in NHIS reimbursement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High NHIS deductions</a:t>
            </a:r>
            <a:endParaRPr lang="en-US" dirty="0"/>
          </a:p>
          <a:p>
            <a:pPr lvl="1"/>
            <a:r>
              <a:rPr lang="en-US" dirty="0"/>
              <a:t>Low IGF generation</a:t>
            </a:r>
          </a:p>
          <a:p>
            <a:pPr lvl="1"/>
            <a:r>
              <a:rPr lang="en-US" dirty="0"/>
              <a:t>Increased cost of supplies and unfavourable payment terms</a:t>
            </a:r>
          </a:p>
          <a:p>
            <a:pPr lvl="1"/>
            <a:r>
              <a:rPr lang="en-US" dirty="0"/>
              <a:t>Absence of Internal auditor and Audit committee</a:t>
            </a:r>
          </a:p>
          <a:p>
            <a:r>
              <a:rPr lang="en-US" dirty="0"/>
              <a:t>Infrastructural challenges</a:t>
            </a:r>
          </a:p>
          <a:p>
            <a:pPr lvl="1"/>
            <a:r>
              <a:rPr lang="en-US" dirty="0"/>
              <a:t>Uncompleted Administration block</a:t>
            </a:r>
          </a:p>
          <a:p>
            <a:pPr lvl="1"/>
            <a:r>
              <a:rPr lang="en-US" dirty="0"/>
              <a:t>Lack of accommodation for critical staff</a:t>
            </a:r>
          </a:p>
          <a:p>
            <a:pPr lvl="1"/>
            <a:r>
              <a:rPr lang="en-US" dirty="0"/>
              <a:t>Limited space at NICU, </a:t>
            </a:r>
            <a:r>
              <a:rPr lang="en-US" dirty="0" err="1"/>
              <a:t>labour</a:t>
            </a:r>
            <a:r>
              <a:rPr lang="en-US" dirty="0"/>
              <a:t> ward and mortuary</a:t>
            </a:r>
          </a:p>
          <a:p>
            <a:pPr lvl="1"/>
            <a:r>
              <a:rPr lang="en-US" dirty="0"/>
              <a:t>Proposed theatre at Maternity (not yet done)</a:t>
            </a:r>
          </a:p>
          <a:p>
            <a:pPr lvl="1"/>
            <a:r>
              <a:rPr lang="en-US" dirty="0"/>
              <a:t>Uncompleted road and gutter construction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96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CHALLENGES - 2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5" y="750714"/>
            <a:ext cx="9144000" cy="5251722"/>
          </a:xfrm>
        </p:spPr>
        <p:txBody>
          <a:bodyPr>
            <a:normAutofit/>
          </a:bodyPr>
          <a:lstStyle/>
          <a:p>
            <a:r>
              <a:rPr lang="en-US" dirty="0"/>
              <a:t>Human resource challenges</a:t>
            </a:r>
          </a:p>
          <a:p>
            <a:pPr lvl="1"/>
            <a:r>
              <a:rPr lang="en-US" dirty="0"/>
              <a:t>Inadequate number of specialists </a:t>
            </a:r>
            <a:r>
              <a:rPr lang="en-US" dirty="0" err="1"/>
              <a:t>eg</a:t>
            </a:r>
            <a:r>
              <a:rPr lang="en-US" dirty="0"/>
              <a:t>. Surgeon, </a:t>
            </a:r>
            <a:r>
              <a:rPr lang="en-US" dirty="0" err="1"/>
              <a:t>Paediatrician</a:t>
            </a:r>
            <a:r>
              <a:rPr lang="en-US" dirty="0"/>
              <a:t>, Obstetrician/</a:t>
            </a:r>
            <a:r>
              <a:rPr lang="en-US" dirty="0" err="1"/>
              <a:t>Gynaecologist</a:t>
            </a:r>
            <a:r>
              <a:rPr lang="en-US" dirty="0"/>
              <a:t>, Nurse specialists</a:t>
            </a:r>
          </a:p>
          <a:p>
            <a:pPr lvl="1"/>
            <a:r>
              <a:rPr lang="en-US" dirty="0"/>
              <a:t>Increased number of casuals and payroll issues</a:t>
            </a:r>
          </a:p>
          <a:p>
            <a:pPr lvl="1"/>
            <a:r>
              <a:rPr lang="en-US" dirty="0"/>
              <a:t>Staff attrition</a:t>
            </a:r>
          </a:p>
          <a:p>
            <a:r>
              <a:rPr lang="en-US" dirty="0"/>
              <a:t>Other challenges</a:t>
            </a:r>
          </a:p>
          <a:p>
            <a:pPr lvl="1"/>
            <a:r>
              <a:rPr lang="en-US" dirty="0"/>
              <a:t>Payment of electricity bills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Inadequate spacing (Emergency unit, Public health unit </a:t>
            </a:r>
            <a:r>
              <a:rPr lang="en-US" dirty="0" err="1">
                <a:solidFill>
                  <a:prstClr val="black"/>
                </a:solidFill>
              </a:rPr>
              <a:t>etc</a:t>
            </a:r>
            <a:r>
              <a:rPr lang="en-US" dirty="0">
                <a:solidFill>
                  <a:prstClr val="black"/>
                </a:solidFill>
              </a:rPr>
              <a:t>)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32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en-US" dirty="0"/>
              <a:t>ACHIEVEMENTS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404664"/>
            <a:ext cx="9252520" cy="64533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Twice weekly radio health talks</a:t>
            </a:r>
          </a:p>
          <a:p>
            <a:r>
              <a:rPr lang="en-US" dirty="0"/>
              <a:t>Mental ward and rehab center – Implementation</a:t>
            </a:r>
          </a:p>
          <a:p>
            <a:r>
              <a:rPr lang="en-US" dirty="0"/>
              <a:t>2 staff received presidential COVID-19 award</a:t>
            </a:r>
          </a:p>
          <a:p>
            <a:r>
              <a:rPr lang="en-US" dirty="0"/>
              <a:t>Improvement in equipment - Ultrasound machines etc.</a:t>
            </a:r>
          </a:p>
          <a:p>
            <a:r>
              <a:rPr lang="en-US" dirty="0"/>
              <a:t>Peer visit to St. Theresa Hospital, </a:t>
            </a:r>
            <a:r>
              <a:rPr lang="en-US" dirty="0" err="1"/>
              <a:t>Nandom</a:t>
            </a:r>
            <a:endParaRPr lang="en-US" dirty="0"/>
          </a:p>
          <a:p>
            <a:r>
              <a:rPr lang="en-US" dirty="0"/>
              <a:t>Annual leadership workshop</a:t>
            </a:r>
          </a:p>
          <a:p>
            <a:r>
              <a:rPr lang="en-US" dirty="0"/>
              <a:t>Hospital tenancy association initiation</a:t>
            </a:r>
          </a:p>
          <a:p>
            <a:r>
              <a:rPr lang="en-US" dirty="0">
                <a:solidFill>
                  <a:prstClr val="black"/>
                </a:solidFill>
              </a:rPr>
              <a:t>Inception of operational theatre recovery room</a:t>
            </a:r>
          </a:p>
          <a:p>
            <a:r>
              <a:rPr lang="en-US" dirty="0">
                <a:solidFill>
                  <a:prstClr val="black"/>
                </a:solidFill>
              </a:rPr>
              <a:t>Annual staff health screening</a:t>
            </a:r>
          </a:p>
          <a:p>
            <a:r>
              <a:rPr lang="en-US" dirty="0"/>
              <a:t>Maiden edition of hospital magazine</a:t>
            </a:r>
          </a:p>
          <a:p>
            <a:r>
              <a:rPr lang="en-US" dirty="0"/>
              <a:t>Outsourcing of hospital canteen</a:t>
            </a:r>
          </a:p>
          <a:p>
            <a:r>
              <a:rPr lang="en-US" dirty="0"/>
              <a:t>Inception of bar-coded patient ID card</a:t>
            </a:r>
          </a:p>
          <a:p>
            <a:r>
              <a:rPr lang="en-US" dirty="0"/>
              <a:t>Acquisition of </a:t>
            </a:r>
            <a:r>
              <a:rPr lang="en-US" dirty="0" err="1"/>
              <a:t>Hb</a:t>
            </a:r>
            <a:r>
              <a:rPr lang="en-US" dirty="0"/>
              <a:t> Electrophoresis machine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81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297"/>
            <a:ext cx="8229600" cy="867009"/>
          </a:xfrm>
        </p:spPr>
        <p:txBody>
          <a:bodyPr/>
          <a:lstStyle/>
          <a:p>
            <a:r>
              <a:rPr lang="en-US" dirty="0"/>
              <a:t>WAY FORWARD 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19" y="665312"/>
            <a:ext cx="9361040" cy="6192688"/>
          </a:xfrm>
        </p:spPr>
        <p:txBody>
          <a:bodyPr>
            <a:normAutofit/>
          </a:bodyPr>
          <a:lstStyle/>
          <a:p>
            <a:r>
              <a:rPr lang="en-US" sz="3000" dirty="0"/>
              <a:t>Renovation of NICU mothers’ hostel (ongoing)</a:t>
            </a:r>
          </a:p>
          <a:p>
            <a:r>
              <a:rPr lang="en-US" sz="3000" dirty="0"/>
              <a:t>Grants from LOLA GROUP - Staff accommodation, Solar plant, Vehicles (2), Oxygen plant, Emergency unit, Laundry, Administration block (ongoing)</a:t>
            </a:r>
          </a:p>
          <a:p>
            <a:r>
              <a:rPr lang="en-US" sz="3000" dirty="0"/>
              <a:t>German Urologists visit in October 2023</a:t>
            </a:r>
          </a:p>
          <a:p>
            <a:pPr lvl="0"/>
            <a:r>
              <a:rPr lang="en-US" sz="3000" dirty="0">
                <a:solidFill>
                  <a:prstClr val="black"/>
                </a:solidFill>
              </a:rPr>
              <a:t>Inception of </a:t>
            </a:r>
            <a:r>
              <a:rPr lang="en-US" sz="3000" dirty="0" err="1">
                <a:solidFill>
                  <a:prstClr val="black"/>
                </a:solidFill>
              </a:rPr>
              <a:t>Hb</a:t>
            </a:r>
            <a:r>
              <a:rPr lang="en-US" sz="3000" dirty="0">
                <a:solidFill>
                  <a:prstClr val="black"/>
                </a:solidFill>
              </a:rPr>
              <a:t> Electrophoresis and coagulation tests at laboratory</a:t>
            </a:r>
          </a:p>
          <a:p>
            <a:r>
              <a:rPr lang="en-US" sz="3000" dirty="0"/>
              <a:t>Family health conference in second half of 2023</a:t>
            </a:r>
          </a:p>
          <a:p>
            <a:r>
              <a:rPr lang="en-US" sz="3000" dirty="0"/>
              <a:t>Input of casual staff into controller payroll</a:t>
            </a:r>
          </a:p>
          <a:p>
            <a:r>
              <a:rPr lang="en-US" sz="3000" dirty="0"/>
              <a:t>Introduction of special clinics days at OPD</a:t>
            </a:r>
          </a:p>
          <a:p>
            <a:r>
              <a:rPr lang="en-US" sz="3000" dirty="0"/>
              <a:t>Procurement of ECG machine for Emergency ward/OPD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486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952" y="5796"/>
            <a:ext cx="8229600" cy="686900"/>
          </a:xfrm>
        </p:spPr>
        <p:txBody>
          <a:bodyPr>
            <a:normAutofit fontScale="90000"/>
          </a:bodyPr>
          <a:lstStyle/>
          <a:p>
            <a:r>
              <a:rPr lang="en-US" dirty="0"/>
              <a:t>WAY FORWARD - 2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687016"/>
            <a:ext cx="9506366" cy="6170984"/>
          </a:xfrm>
        </p:spPr>
        <p:txBody>
          <a:bodyPr>
            <a:normAutofit/>
          </a:bodyPr>
          <a:lstStyle/>
          <a:p>
            <a:r>
              <a:rPr lang="en-US" sz="3000" dirty="0"/>
              <a:t>Conversion of current conference room at maternity into Obstetrics and </a:t>
            </a:r>
            <a:r>
              <a:rPr lang="en-US" sz="3000" dirty="0" err="1"/>
              <a:t>Gynaecology</a:t>
            </a:r>
            <a:r>
              <a:rPr lang="en-US" sz="3000" dirty="0"/>
              <a:t> theatre</a:t>
            </a:r>
          </a:p>
          <a:p>
            <a:r>
              <a:rPr lang="en-US" sz="3000" dirty="0"/>
              <a:t>Completion of electrical rewiring and </a:t>
            </a:r>
            <a:r>
              <a:rPr lang="en-US" sz="3000" dirty="0" err="1"/>
              <a:t>earthing</a:t>
            </a:r>
            <a:r>
              <a:rPr lang="en-US" sz="3000" dirty="0"/>
              <a:t> of hospital infrastructure</a:t>
            </a:r>
          </a:p>
          <a:p>
            <a:r>
              <a:rPr lang="en-US" sz="3000" dirty="0"/>
              <a:t>Provision of sheds for patient relatives</a:t>
            </a:r>
          </a:p>
          <a:p>
            <a:r>
              <a:rPr lang="en-US" sz="3000" dirty="0"/>
              <a:t>Extension of CCTV cameras to stores</a:t>
            </a:r>
          </a:p>
          <a:p>
            <a:pPr lvl="0"/>
            <a:r>
              <a:rPr lang="en-US" sz="3000" dirty="0">
                <a:solidFill>
                  <a:prstClr val="black"/>
                </a:solidFill>
              </a:rPr>
              <a:t>Acquisition of modern medical equipment</a:t>
            </a:r>
          </a:p>
          <a:p>
            <a:r>
              <a:rPr lang="en-US" sz="3000" dirty="0"/>
              <a:t>Continue lobby with Regional minister, MOH, MCE &amp; MP to complete new administration block, hospital road and gutter construction 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End of year staff awards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87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22060" y="6417922"/>
            <a:ext cx="9144000" cy="362970"/>
          </a:xfrm>
        </p:spPr>
        <p:txBody>
          <a:bodyPr>
            <a:noAutofit/>
          </a:bodyPr>
          <a:lstStyle/>
          <a:p>
            <a:pPr algn="ctr"/>
            <a:r>
              <a:rPr lang="en-US" sz="2500" b="1" dirty="0"/>
              <a:t>TWICE WEEKLY HEALTH TALKS AT RADIO GANGAA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6480720" cy="6432715"/>
          </a:xfrm>
        </p:spPr>
      </p:pic>
    </p:spTree>
    <p:extLst>
      <p:ext uri="{BB962C8B-B14F-4D97-AF65-F5344CB8AC3E}">
        <p14:creationId xmlns:p14="http://schemas.microsoft.com/office/powerpoint/2010/main" val="2720528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77439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NEW ADMINISTRATION BLOCK – CONTRACT DOCUMENT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4" b="21444"/>
          <a:stretch>
            <a:fillRect/>
          </a:stretch>
        </p:blipFill>
        <p:spPr>
          <a:xfrm>
            <a:off x="269776" y="0"/>
            <a:ext cx="8604448" cy="6453336"/>
          </a:xfrm>
        </p:spPr>
      </p:pic>
    </p:spTree>
    <p:extLst>
      <p:ext uri="{BB962C8B-B14F-4D97-AF65-F5344CB8AC3E}">
        <p14:creationId xmlns:p14="http://schemas.microsoft.com/office/powerpoint/2010/main" val="3704374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10" y="6293950"/>
            <a:ext cx="9144000" cy="564050"/>
          </a:xfrm>
        </p:spPr>
        <p:txBody>
          <a:bodyPr>
            <a:noAutofit/>
          </a:bodyPr>
          <a:lstStyle/>
          <a:p>
            <a:r>
              <a:rPr lang="en-US" sz="3400" b="1" dirty="0"/>
              <a:t>PEER VISIT TO ST. THERESA HOSPITAL, NANDOM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15019" cy="3284985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7" y="3273057"/>
            <a:ext cx="6948264" cy="3120285"/>
          </a:xfrm>
        </p:spPr>
      </p:pic>
    </p:spTree>
    <p:extLst>
      <p:ext uri="{BB962C8B-B14F-4D97-AF65-F5344CB8AC3E}">
        <p14:creationId xmlns:p14="http://schemas.microsoft.com/office/powerpoint/2010/main" val="258303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35892"/>
            <a:ext cx="8229600" cy="622108"/>
          </a:xfrm>
        </p:spPr>
        <p:txBody>
          <a:bodyPr>
            <a:noAutofit/>
          </a:bodyPr>
          <a:lstStyle/>
          <a:p>
            <a:r>
              <a:rPr lang="en-US" sz="3600" b="1" dirty="0"/>
              <a:t>MENTAL WARD/REHAB IMPLEMENTATION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" y="0"/>
            <a:ext cx="4668011" cy="3501008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173" y="2890436"/>
            <a:ext cx="4471828" cy="3353871"/>
          </a:xfrm>
        </p:spPr>
      </p:pic>
    </p:spTree>
    <p:extLst>
      <p:ext uri="{BB962C8B-B14F-4D97-AF65-F5344CB8AC3E}">
        <p14:creationId xmlns:p14="http://schemas.microsoft.com/office/powerpoint/2010/main" val="2876053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35892"/>
            <a:ext cx="8229600" cy="622108"/>
          </a:xfrm>
        </p:spPr>
        <p:txBody>
          <a:bodyPr>
            <a:noAutofit/>
          </a:bodyPr>
          <a:lstStyle/>
          <a:p>
            <a:r>
              <a:rPr lang="en-US" sz="3600" b="1" dirty="0"/>
              <a:t>MENTAL WARD/REHAB IMPLEMENTATION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651" y="2708921"/>
            <a:ext cx="4586350" cy="3439762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557651" cy="3418238"/>
          </a:xfrm>
        </p:spPr>
      </p:pic>
    </p:spTree>
    <p:extLst>
      <p:ext uri="{BB962C8B-B14F-4D97-AF65-F5344CB8AC3E}">
        <p14:creationId xmlns:p14="http://schemas.microsoft.com/office/powerpoint/2010/main" val="3711879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424361"/>
            <a:ext cx="8229600" cy="52129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REHAB COMMENCEMENT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-1"/>
            <a:ext cx="7200800" cy="6509617"/>
          </a:xfrm>
        </p:spPr>
      </p:pic>
    </p:spTree>
    <p:extLst>
      <p:ext uri="{BB962C8B-B14F-4D97-AF65-F5344CB8AC3E}">
        <p14:creationId xmlns:p14="http://schemas.microsoft.com/office/powerpoint/2010/main" val="4137482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4859"/>
            <a:ext cx="9144000" cy="55314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NITA WIRELESS INTERNET CONNECTION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594453" cy="3445839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53" y="2636912"/>
            <a:ext cx="4549548" cy="3412161"/>
          </a:xfrm>
        </p:spPr>
      </p:pic>
    </p:spTree>
    <p:extLst>
      <p:ext uri="{BB962C8B-B14F-4D97-AF65-F5344CB8AC3E}">
        <p14:creationId xmlns:p14="http://schemas.microsoft.com/office/powerpoint/2010/main" val="40264523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6332645"/>
            <a:ext cx="8568952" cy="525355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NEW PORTABLE ULTRASOUND MACHINE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1" y="0"/>
            <a:ext cx="6624737" cy="6332645"/>
          </a:xfrm>
        </p:spPr>
      </p:pic>
    </p:spTree>
    <p:extLst>
      <p:ext uri="{BB962C8B-B14F-4D97-AF65-F5344CB8AC3E}">
        <p14:creationId xmlns:p14="http://schemas.microsoft.com/office/powerpoint/2010/main" val="4257916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817" y="5877272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ANNUAL LEADERSHIP RETREAT 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8" y="0"/>
            <a:ext cx="4475990" cy="3356992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502" y="2375149"/>
            <a:ext cx="4669499" cy="3502124"/>
          </a:xfrm>
        </p:spPr>
      </p:pic>
    </p:spTree>
    <p:extLst>
      <p:ext uri="{BB962C8B-B14F-4D97-AF65-F5344CB8AC3E}">
        <p14:creationId xmlns:p14="http://schemas.microsoft.com/office/powerpoint/2010/main" val="1288165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320" y="6177031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SCHOOL HEALTH SCREENING – ST. JOSEPH JHS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1" y="-1"/>
            <a:ext cx="5480508" cy="298383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983831"/>
            <a:ext cx="5566793" cy="3084930"/>
          </a:xfrm>
        </p:spPr>
      </p:pic>
    </p:spTree>
    <p:extLst>
      <p:ext uri="{BB962C8B-B14F-4D97-AF65-F5344CB8AC3E}">
        <p14:creationId xmlns:p14="http://schemas.microsoft.com/office/powerpoint/2010/main" val="356727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6177031"/>
            <a:ext cx="9361040" cy="706090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DONATION FROM CEO OF ROYAL COSY RESORT – MR. ERIC JOHNSON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280920" cy="6210690"/>
          </a:xfrm>
        </p:spPr>
      </p:pic>
    </p:spTree>
    <p:extLst>
      <p:ext uri="{BB962C8B-B14F-4D97-AF65-F5344CB8AC3E}">
        <p14:creationId xmlns:p14="http://schemas.microsoft.com/office/powerpoint/2010/main" val="6768288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91262"/>
            <a:ext cx="8856984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THEATRE RECOVERY ROOM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216" y="29522"/>
            <a:ext cx="8763272" cy="6261740"/>
          </a:xfrm>
        </p:spPr>
      </p:pic>
    </p:spTree>
    <p:extLst>
      <p:ext uri="{BB962C8B-B14F-4D97-AF65-F5344CB8AC3E}">
        <p14:creationId xmlns:p14="http://schemas.microsoft.com/office/powerpoint/2010/main" val="6313114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424361"/>
            <a:ext cx="8229600" cy="52129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ANNUAL STAFF HEALTH SCREENING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0"/>
            <a:ext cx="5318248" cy="6528725"/>
          </a:xfrm>
        </p:spPr>
      </p:pic>
    </p:spTree>
    <p:extLst>
      <p:ext uri="{BB962C8B-B14F-4D97-AF65-F5344CB8AC3E}">
        <p14:creationId xmlns:p14="http://schemas.microsoft.com/office/powerpoint/2010/main" val="20471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320" y="6177031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THIRD QUARTER BLOOD DONATION EXERCISE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1" y="339551"/>
            <a:ext cx="4515513" cy="5837479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1822"/>
            <a:ext cx="4342656" cy="5832636"/>
          </a:xfrm>
        </p:spPr>
      </p:pic>
    </p:spTree>
    <p:extLst>
      <p:ext uri="{BB962C8B-B14F-4D97-AF65-F5344CB8AC3E}">
        <p14:creationId xmlns:p14="http://schemas.microsoft.com/office/powerpoint/2010/main" val="4058068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320" y="6177031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RENOVATION OF NICU MOTHERS’ HOSTEL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161" y="2852936"/>
            <a:ext cx="4617839" cy="3463379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1" y="13644"/>
            <a:ext cx="4553806" cy="3415355"/>
          </a:xfrm>
        </p:spPr>
      </p:pic>
    </p:spTree>
    <p:extLst>
      <p:ext uri="{BB962C8B-B14F-4D97-AF65-F5344CB8AC3E}">
        <p14:creationId xmlns:p14="http://schemas.microsoft.com/office/powerpoint/2010/main" val="13118939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320" y="6177031"/>
            <a:ext cx="9144000" cy="706090"/>
          </a:xfrm>
        </p:spPr>
        <p:txBody>
          <a:bodyPr>
            <a:normAutofit/>
          </a:bodyPr>
          <a:lstStyle/>
          <a:p>
            <a:r>
              <a:rPr lang="en-US" sz="3600" b="1" dirty="0"/>
              <a:t>SCHOOL HEALTH SCREENING – ST. AGNES JHS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91794" cy="305630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056306"/>
            <a:ext cx="6934945" cy="3120725"/>
          </a:xfrm>
        </p:spPr>
      </p:pic>
    </p:spTree>
    <p:extLst>
      <p:ext uri="{BB962C8B-B14F-4D97-AF65-F5344CB8AC3E}">
        <p14:creationId xmlns:p14="http://schemas.microsoft.com/office/powerpoint/2010/main" val="12188079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434798"/>
            <a:ext cx="8229600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HOSPITAL MAGAZINE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798"/>
            <a:ext cx="5688632" cy="6419000"/>
          </a:xfrm>
        </p:spPr>
      </p:pic>
    </p:spTree>
    <p:extLst>
      <p:ext uri="{BB962C8B-B14F-4D97-AF65-F5344CB8AC3E}">
        <p14:creationId xmlns:p14="http://schemas.microsoft.com/office/powerpoint/2010/main" val="28206849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648" y="6680800"/>
            <a:ext cx="6192688" cy="3544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HOSPITAL CANTEEN - MOU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-1"/>
            <a:ext cx="5328592" cy="6568057"/>
          </a:xfrm>
        </p:spPr>
      </p:pic>
    </p:spTree>
    <p:extLst>
      <p:ext uri="{BB962C8B-B14F-4D97-AF65-F5344CB8AC3E}">
        <p14:creationId xmlns:p14="http://schemas.microsoft.com/office/powerpoint/2010/main" val="25195361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339" y="5185367"/>
            <a:ext cx="3528392" cy="492329"/>
          </a:xfrm>
        </p:spPr>
        <p:txBody>
          <a:bodyPr>
            <a:noAutofit/>
          </a:bodyPr>
          <a:lstStyle/>
          <a:p>
            <a:r>
              <a:rPr lang="en-US" sz="3200" b="1" dirty="0"/>
              <a:t>HOSPITAL CANTEEN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0" y="1"/>
            <a:ext cx="3793232" cy="2844924"/>
          </a:xfrm>
        </p:spPr>
      </p:pic>
      <p:pic>
        <p:nvPicPr>
          <p:cNvPr id="9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085" y="4005064"/>
            <a:ext cx="3803915" cy="2852936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3285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2855172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064838"/>
            <a:ext cx="8229600" cy="790574"/>
          </a:xfrm>
        </p:spPr>
        <p:txBody>
          <a:bodyPr/>
          <a:lstStyle/>
          <a:p>
            <a:r>
              <a:rPr lang="en-US" b="1" dirty="0"/>
              <a:t>BARCODED PATIENT ID CARD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33" y="622322"/>
            <a:ext cx="4572057" cy="5254951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734131"/>
            <a:ext cx="4756103" cy="3567077"/>
          </a:xfrm>
        </p:spPr>
      </p:pic>
    </p:spTree>
    <p:extLst>
      <p:ext uri="{BB962C8B-B14F-4D97-AF65-F5344CB8AC3E}">
        <p14:creationId xmlns:p14="http://schemas.microsoft.com/office/powerpoint/2010/main" val="28709432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949280"/>
            <a:ext cx="8229600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IN-SERVICE TRAINING – </a:t>
            </a:r>
            <a:br>
              <a:rPr lang="en-US" b="1" dirty="0"/>
            </a:br>
            <a:r>
              <a:rPr lang="en-US" b="1" dirty="0"/>
              <a:t>BLOOD TRANSFUSION ETHICS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4" y="1124744"/>
            <a:ext cx="8800980" cy="3960440"/>
          </a:xfrm>
        </p:spPr>
      </p:pic>
    </p:spTree>
    <p:extLst>
      <p:ext uri="{BB962C8B-B14F-4D97-AF65-F5344CB8AC3E}">
        <p14:creationId xmlns:p14="http://schemas.microsoft.com/office/powerpoint/2010/main" val="37488032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434798"/>
            <a:ext cx="8229600" cy="43691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HB ELECTROPHORESIS MACHINE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9891"/>
            <a:ext cx="8640961" cy="6414907"/>
          </a:xfrm>
        </p:spPr>
      </p:pic>
    </p:spTree>
    <p:extLst>
      <p:ext uri="{BB962C8B-B14F-4D97-AF65-F5344CB8AC3E}">
        <p14:creationId xmlns:p14="http://schemas.microsoft.com/office/powerpoint/2010/main" val="23085624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>
            <a:normAutofit/>
          </a:bodyPr>
          <a:lstStyle/>
          <a:p>
            <a:r>
              <a:rPr lang="en-US" sz="9600" dirty="0"/>
              <a:t>BAREKA!!!</a:t>
            </a:r>
          </a:p>
        </p:txBody>
      </p:sp>
    </p:spTree>
    <p:extLst>
      <p:ext uri="{BB962C8B-B14F-4D97-AF65-F5344CB8AC3E}">
        <p14:creationId xmlns:p14="http://schemas.microsoft.com/office/powerpoint/2010/main" val="1257167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119768</TotalTime>
  <Words>1605</Words>
  <Application>Microsoft Office PowerPoint</Application>
  <PresentationFormat>On-screen Show (4:3)</PresentationFormat>
  <Paragraphs>816</Paragraphs>
  <Slides>54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Batang</vt:lpstr>
      <vt:lpstr>Arial</vt:lpstr>
      <vt:lpstr>Book Antiqua</vt:lpstr>
      <vt:lpstr>Calibri</vt:lpstr>
      <vt:lpstr>Gill Sans MT</vt:lpstr>
      <vt:lpstr>Times New Roman</vt:lpstr>
      <vt:lpstr>Office Theme</vt:lpstr>
      <vt:lpstr>Gallery</vt:lpstr>
      <vt:lpstr>SITUATIONAL REPORT</vt:lpstr>
      <vt:lpstr>Hospital Health information PERIOD UNDER REVIEW: (HOSPITAL HALF-YEAR REVIEW) january 2023 – june 2023</vt:lpstr>
      <vt:lpstr>Trend OPD Attendance</vt:lpstr>
      <vt:lpstr>Top 10 OPD Morbidity for 2023 Half Year</vt:lpstr>
      <vt:lpstr>Bed state Utilization</vt:lpstr>
      <vt:lpstr>Surgeries</vt:lpstr>
      <vt:lpstr>Referrals</vt:lpstr>
      <vt:lpstr>Attendance of Specialist Clinics</vt:lpstr>
      <vt:lpstr>LABORATORY </vt:lpstr>
      <vt:lpstr>X-ray performance </vt:lpstr>
      <vt:lpstr>Trend of Ultrasound Utilization</vt:lpstr>
      <vt:lpstr>Trend of ANC Registration</vt:lpstr>
      <vt:lpstr>PowerPoint Presentation</vt:lpstr>
      <vt:lpstr>IPT Administration</vt:lpstr>
      <vt:lpstr>Supervised Deliveries</vt:lpstr>
      <vt:lpstr>Trend of C/S Rate</vt:lpstr>
      <vt:lpstr>Maternal and Neonatal Mortalities</vt:lpstr>
      <vt:lpstr>Abortions</vt:lpstr>
      <vt:lpstr>Disease Surveillance </vt:lpstr>
      <vt:lpstr>HIV Performance</vt:lpstr>
      <vt:lpstr>UPDATE ON HOSPITAL STATE PERIOD UNDER REVIEW: JULY 2023 – SEPTEMBER 2023</vt:lpstr>
      <vt:lpstr>Major Concerns:  AT MID-YEAR 2023</vt:lpstr>
      <vt:lpstr>Major Activities Carried Out </vt:lpstr>
      <vt:lpstr>HUMAN RESOURCE</vt:lpstr>
      <vt:lpstr>MATRON 360 REPORT </vt:lpstr>
      <vt:lpstr>STAFF MEDICAL SUBSIDY POLICY</vt:lpstr>
      <vt:lpstr>CHALLENGES - 1</vt:lpstr>
      <vt:lpstr>CHALLENGES - 2</vt:lpstr>
      <vt:lpstr>ACHIEVEMENTS </vt:lpstr>
      <vt:lpstr>WAY FORWARD - 1</vt:lpstr>
      <vt:lpstr>WAY FORWARD - 2</vt:lpstr>
      <vt:lpstr>TWICE WEEKLY HEALTH TALKS AT RADIO GANGAA</vt:lpstr>
      <vt:lpstr>NEW ADMINISTRATION BLOCK – CONTRACT DOCUMENT</vt:lpstr>
      <vt:lpstr>PEER VISIT TO ST. THERESA HOSPITAL, NANDOM</vt:lpstr>
      <vt:lpstr>MENTAL WARD/REHAB IMPLEMENTATION</vt:lpstr>
      <vt:lpstr>MENTAL WARD/REHAB IMPLEMENTATION</vt:lpstr>
      <vt:lpstr>REHAB COMMENCEMENT</vt:lpstr>
      <vt:lpstr>NITA WIRELESS INTERNET CONNECTION</vt:lpstr>
      <vt:lpstr>PowerPoint Presentation</vt:lpstr>
      <vt:lpstr>ANNUAL LEADERSHIP RETREAT </vt:lpstr>
      <vt:lpstr>SCHOOL HEALTH SCREENING – ST. JOSEPH JHS</vt:lpstr>
      <vt:lpstr>DONATION FROM CEO OF ROYAL COSY RESORT – MR. ERIC JOHNSON</vt:lpstr>
      <vt:lpstr>THEATRE RECOVERY ROOM</vt:lpstr>
      <vt:lpstr>ANNUAL STAFF HEALTH SCREENING</vt:lpstr>
      <vt:lpstr>THIRD QUARTER BLOOD DONATION EXERCISE</vt:lpstr>
      <vt:lpstr>RENOVATION OF NICU MOTHERS’ HOSTEL</vt:lpstr>
      <vt:lpstr>SCHOOL HEALTH SCREENING – ST. AGNES JHS</vt:lpstr>
      <vt:lpstr>HOSPITAL MAGAZINE</vt:lpstr>
      <vt:lpstr>PowerPoint Presentation</vt:lpstr>
      <vt:lpstr>HOSPITAL CANTEEN</vt:lpstr>
      <vt:lpstr>BARCODED PATIENT ID CARD</vt:lpstr>
      <vt:lpstr>IN-SERVICE TRAINING –  BLOOD TRANSFUSION ETHICS</vt:lpstr>
      <vt:lpstr>HB ELECTROPHORESIS MACHINE</vt:lpstr>
      <vt:lpstr>BAREKA!!!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HALF YEAR PERFORMANCE REVIEW</dc:title>
  <dc:creator>YAKUBU</dc:creator>
  <cp:lastModifiedBy>Saadie Angbon-bio Titus</cp:lastModifiedBy>
  <cp:revision>1541</cp:revision>
  <cp:lastPrinted>2021-02-04T09:59:00Z</cp:lastPrinted>
  <dcterms:created xsi:type="dcterms:W3CDTF">2017-08-15T09:55:20Z</dcterms:created>
  <dcterms:modified xsi:type="dcterms:W3CDTF">2023-10-02T17:32:40Z</dcterms:modified>
</cp:coreProperties>
</file>